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59"/>
  </p:notesMasterIdLst>
  <p:handoutMasterIdLst>
    <p:handoutMasterId r:id="rId60"/>
  </p:handoutMasterIdLst>
  <p:sldIdLst>
    <p:sldId id="256" r:id="rId2"/>
    <p:sldId id="331" r:id="rId3"/>
    <p:sldId id="317" r:id="rId4"/>
    <p:sldId id="323" r:id="rId5"/>
    <p:sldId id="324" r:id="rId6"/>
    <p:sldId id="333" r:id="rId7"/>
    <p:sldId id="257" r:id="rId8"/>
    <p:sldId id="258" r:id="rId9"/>
    <p:sldId id="259" r:id="rId10"/>
    <p:sldId id="260" r:id="rId11"/>
    <p:sldId id="274" r:id="rId12"/>
    <p:sldId id="265" r:id="rId13"/>
    <p:sldId id="315" r:id="rId14"/>
    <p:sldId id="291" r:id="rId15"/>
    <p:sldId id="310" r:id="rId16"/>
    <p:sldId id="311" r:id="rId17"/>
    <p:sldId id="312" r:id="rId18"/>
    <p:sldId id="314" r:id="rId19"/>
    <p:sldId id="279" r:id="rId20"/>
    <p:sldId id="328" r:id="rId21"/>
    <p:sldId id="280" r:id="rId22"/>
    <p:sldId id="267" r:id="rId23"/>
    <p:sldId id="270" r:id="rId24"/>
    <p:sldId id="283" r:id="rId25"/>
    <p:sldId id="284" r:id="rId26"/>
    <p:sldId id="339" r:id="rId27"/>
    <p:sldId id="340" r:id="rId28"/>
    <p:sldId id="289" r:id="rId29"/>
    <p:sldId id="285" r:id="rId30"/>
    <p:sldId id="290" r:id="rId31"/>
    <p:sldId id="329" r:id="rId32"/>
    <p:sldId id="330" r:id="rId33"/>
    <p:sldId id="275" r:id="rId34"/>
    <p:sldId id="276" r:id="rId35"/>
    <p:sldId id="277" r:id="rId36"/>
    <p:sldId id="278" r:id="rId37"/>
    <p:sldId id="365" r:id="rId38"/>
    <p:sldId id="367" r:id="rId39"/>
    <p:sldId id="336" r:id="rId40"/>
    <p:sldId id="337" r:id="rId41"/>
    <p:sldId id="338" r:id="rId42"/>
    <p:sldId id="358" r:id="rId43"/>
    <p:sldId id="346" r:id="rId44"/>
    <p:sldId id="345" r:id="rId45"/>
    <p:sldId id="344" r:id="rId46"/>
    <p:sldId id="349" r:id="rId47"/>
    <p:sldId id="347" r:id="rId48"/>
    <p:sldId id="350" r:id="rId49"/>
    <p:sldId id="343" r:id="rId50"/>
    <p:sldId id="348" r:id="rId51"/>
    <p:sldId id="351" r:id="rId52"/>
    <p:sldId id="363" r:id="rId53"/>
    <p:sldId id="373" r:id="rId54"/>
    <p:sldId id="372" r:id="rId55"/>
    <p:sldId id="371" r:id="rId56"/>
    <p:sldId id="326" r:id="rId57"/>
    <p:sldId id="374" r:id="rId58"/>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00FF"/>
    <a:srgbClr val="6600FF"/>
    <a:srgbClr val="FFD55F"/>
    <a:srgbClr val="99FF66"/>
    <a:srgbClr val="99CCFF"/>
    <a:srgbClr val="00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0" autoAdjust="0"/>
    <p:restoredTop sz="88491" autoAdjust="0"/>
  </p:normalViewPr>
  <p:slideViewPr>
    <p:cSldViewPr>
      <p:cViewPr varScale="1">
        <p:scale>
          <a:sx n="103" d="100"/>
          <a:sy n="103" d="100"/>
        </p:scale>
        <p:origin x="-1860" y="-84"/>
      </p:cViewPr>
      <p:guideLst>
        <p:guide orient="horz" pos="2160"/>
        <p:guide pos="2880"/>
      </p:guideLst>
    </p:cSldViewPr>
  </p:slideViewPr>
  <p:outlineViewPr>
    <p:cViewPr>
      <p:scale>
        <a:sx n="33" d="100"/>
        <a:sy n="33" d="100"/>
      </p:scale>
      <p:origin x="0" y="7313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488" y="-9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7810" name="Rectangle 2"/>
          <p:cNvSpPr>
            <a:spLocks noGrp="1" noChangeArrowheads="1"/>
          </p:cNvSpPr>
          <p:nvPr>
            <p:ph type="hdr" sz="quarter"/>
          </p:nvPr>
        </p:nvSpPr>
        <p:spPr bwMode="auto">
          <a:xfrm>
            <a:off x="1" y="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t" anchorCtr="0" compatLnSpc="1">
            <a:prstTxWarp prst="textNoShape">
              <a:avLst/>
            </a:prstTxWarp>
          </a:bodyPr>
          <a:lstStyle>
            <a:lvl1pPr defTabSz="942185">
              <a:defRPr sz="1300"/>
            </a:lvl1pPr>
          </a:lstStyle>
          <a:p>
            <a:pPr>
              <a:defRPr/>
            </a:pPr>
            <a:endParaRPr lang="en-US" dirty="0"/>
          </a:p>
        </p:txBody>
      </p:sp>
      <p:sp>
        <p:nvSpPr>
          <p:cNvPr id="247811" name="Rectangle 3"/>
          <p:cNvSpPr>
            <a:spLocks noGrp="1" noChangeArrowheads="1"/>
          </p:cNvSpPr>
          <p:nvPr>
            <p:ph type="dt" sz="quarter" idx="1"/>
          </p:nvPr>
        </p:nvSpPr>
        <p:spPr bwMode="auto">
          <a:xfrm>
            <a:off x="4022886" y="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t" anchorCtr="0" compatLnSpc="1">
            <a:prstTxWarp prst="textNoShape">
              <a:avLst/>
            </a:prstTxWarp>
          </a:bodyPr>
          <a:lstStyle>
            <a:lvl1pPr algn="r" defTabSz="942185">
              <a:defRPr sz="1300"/>
            </a:lvl1pPr>
          </a:lstStyle>
          <a:p>
            <a:pPr>
              <a:defRPr/>
            </a:pPr>
            <a:endParaRPr lang="en-US" dirty="0"/>
          </a:p>
        </p:txBody>
      </p:sp>
      <p:sp>
        <p:nvSpPr>
          <p:cNvPr id="247812" name="Rectangle 4"/>
          <p:cNvSpPr>
            <a:spLocks noGrp="1" noChangeArrowheads="1"/>
          </p:cNvSpPr>
          <p:nvPr>
            <p:ph type="ftr" sz="quarter" idx="2"/>
          </p:nvPr>
        </p:nvSpPr>
        <p:spPr bwMode="auto">
          <a:xfrm>
            <a:off x="1" y="891812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b" anchorCtr="0" compatLnSpc="1">
            <a:prstTxWarp prst="textNoShape">
              <a:avLst/>
            </a:prstTxWarp>
          </a:bodyPr>
          <a:lstStyle>
            <a:lvl1pPr defTabSz="942185">
              <a:defRPr sz="1300"/>
            </a:lvl1pPr>
          </a:lstStyle>
          <a:p>
            <a:pPr>
              <a:defRPr/>
            </a:pPr>
            <a:endParaRPr lang="en-US" dirty="0"/>
          </a:p>
        </p:txBody>
      </p:sp>
      <p:sp>
        <p:nvSpPr>
          <p:cNvPr id="247813" name="Rectangle 5"/>
          <p:cNvSpPr>
            <a:spLocks noGrp="1" noChangeArrowheads="1"/>
          </p:cNvSpPr>
          <p:nvPr>
            <p:ph type="sldNum" sz="quarter" idx="3"/>
          </p:nvPr>
        </p:nvSpPr>
        <p:spPr bwMode="auto">
          <a:xfrm>
            <a:off x="4022886" y="891812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b" anchorCtr="0" compatLnSpc="1">
            <a:prstTxWarp prst="textNoShape">
              <a:avLst/>
            </a:prstTxWarp>
          </a:bodyPr>
          <a:lstStyle>
            <a:lvl1pPr algn="r" defTabSz="942185">
              <a:defRPr sz="1300"/>
            </a:lvl1pPr>
          </a:lstStyle>
          <a:p>
            <a:pPr>
              <a:defRPr/>
            </a:pPr>
            <a:fld id="{5CEA9F2E-B835-4BB8-9B3C-D836984AC7C3}" type="slidenum">
              <a:rPr lang="en-US"/>
              <a:pPr>
                <a:defRPr/>
              </a:pPr>
              <a:t>‹#›</a:t>
            </a:fld>
            <a:endParaRPr lang="en-US" dirty="0"/>
          </a:p>
        </p:txBody>
      </p:sp>
    </p:spTree>
    <p:extLst>
      <p:ext uri="{BB962C8B-B14F-4D97-AF65-F5344CB8AC3E}">
        <p14:creationId xmlns:p14="http://schemas.microsoft.com/office/powerpoint/2010/main" val="3724729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hdr" sz="quarter"/>
          </p:nvPr>
        </p:nvSpPr>
        <p:spPr bwMode="auto">
          <a:xfrm>
            <a:off x="1" y="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t" anchorCtr="0" compatLnSpc="1">
            <a:prstTxWarp prst="textNoShape">
              <a:avLst/>
            </a:prstTxWarp>
          </a:bodyPr>
          <a:lstStyle>
            <a:lvl1pPr defTabSz="942185">
              <a:defRPr sz="1300"/>
            </a:lvl1pPr>
          </a:lstStyle>
          <a:p>
            <a:pPr>
              <a:defRPr/>
            </a:pPr>
            <a:endParaRPr lang="en-US" dirty="0"/>
          </a:p>
        </p:txBody>
      </p:sp>
      <p:sp>
        <p:nvSpPr>
          <p:cNvPr id="246787" name="Rectangle 3"/>
          <p:cNvSpPr>
            <a:spLocks noGrp="1" noChangeArrowheads="1"/>
          </p:cNvSpPr>
          <p:nvPr>
            <p:ph type="dt" idx="1"/>
          </p:nvPr>
        </p:nvSpPr>
        <p:spPr bwMode="auto">
          <a:xfrm>
            <a:off x="4022886" y="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t" anchorCtr="0" compatLnSpc="1">
            <a:prstTxWarp prst="textNoShape">
              <a:avLst/>
            </a:prstTxWarp>
          </a:bodyPr>
          <a:lstStyle>
            <a:lvl1pPr algn="r" defTabSz="942185">
              <a:defRPr sz="1300"/>
            </a:lvl1pPr>
          </a:lstStyle>
          <a:p>
            <a:pPr>
              <a:defRPr/>
            </a:pPr>
            <a:endParaRPr lang="en-US" dirty="0"/>
          </a:p>
        </p:txBody>
      </p:sp>
      <p:sp>
        <p:nvSpPr>
          <p:cNvPr id="37892" name="Rectangle 4"/>
          <p:cNvSpPr>
            <a:spLocks noGrp="1" noRot="1" noChangeAspect="1" noChangeArrowheads="1" noTextEdit="1"/>
          </p:cNvSpPr>
          <p:nvPr>
            <p:ph type="sldImg" idx="2"/>
          </p:nvPr>
        </p:nvSpPr>
        <p:spPr bwMode="auto">
          <a:xfrm>
            <a:off x="1204913" y="704850"/>
            <a:ext cx="4692650" cy="35210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6789" name="Rectangle 5"/>
          <p:cNvSpPr>
            <a:spLocks noGrp="1" noChangeArrowheads="1"/>
          </p:cNvSpPr>
          <p:nvPr>
            <p:ph type="body" sz="quarter" idx="3"/>
          </p:nvPr>
        </p:nvSpPr>
        <p:spPr bwMode="auto">
          <a:xfrm>
            <a:off x="710558" y="4459839"/>
            <a:ext cx="5681363" cy="4223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6790" name="Rectangle 6"/>
          <p:cNvSpPr>
            <a:spLocks noGrp="1" noChangeArrowheads="1"/>
          </p:cNvSpPr>
          <p:nvPr>
            <p:ph type="ftr" sz="quarter" idx="4"/>
          </p:nvPr>
        </p:nvSpPr>
        <p:spPr bwMode="auto">
          <a:xfrm>
            <a:off x="1" y="891812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b" anchorCtr="0" compatLnSpc="1">
            <a:prstTxWarp prst="textNoShape">
              <a:avLst/>
            </a:prstTxWarp>
          </a:bodyPr>
          <a:lstStyle>
            <a:lvl1pPr defTabSz="942185">
              <a:defRPr sz="1300"/>
            </a:lvl1pPr>
          </a:lstStyle>
          <a:p>
            <a:pPr>
              <a:defRPr/>
            </a:pPr>
            <a:endParaRPr lang="en-US" dirty="0"/>
          </a:p>
        </p:txBody>
      </p:sp>
      <p:sp>
        <p:nvSpPr>
          <p:cNvPr id="246791" name="Rectangle 7"/>
          <p:cNvSpPr>
            <a:spLocks noGrp="1" noChangeArrowheads="1"/>
          </p:cNvSpPr>
          <p:nvPr>
            <p:ph type="sldNum" sz="quarter" idx="5"/>
          </p:nvPr>
        </p:nvSpPr>
        <p:spPr bwMode="auto">
          <a:xfrm>
            <a:off x="4022886" y="8918122"/>
            <a:ext cx="3078048" cy="468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2" tIns="47101" rIns="94202" bIns="47101" numCol="1" anchor="b" anchorCtr="0" compatLnSpc="1">
            <a:prstTxWarp prst="textNoShape">
              <a:avLst/>
            </a:prstTxWarp>
          </a:bodyPr>
          <a:lstStyle>
            <a:lvl1pPr algn="r" defTabSz="942185">
              <a:defRPr sz="1300"/>
            </a:lvl1pPr>
          </a:lstStyle>
          <a:p>
            <a:pPr>
              <a:defRPr/>
            </a:pPr>
            <a:fld id="{39F536CB-C4E1-46C7-8C90-B8704A5C15B5}" type="slidenum">
              <a:rPr lang="en-US"/>
              <a:pPr>
                <a:defRPr/>
              </a:pPr>
              <a:t>‹#›</a:t>
            </a:fld>
            <a:endParaRPr lang="en-US" dirty="0"/>
          </a:p>
        </p:txBody>
      </p:sp>
    </p:spTree>
    <p:extLst>
      <p:ext uri="{BB962C8B-B14F-4D97-AF65-F5344CB8AC3E}">
        <p14:creationId xmlns:p14="http://schemas.microsoft.com/office/powerpoint/2010/main" val="35510741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6AD33888-4644-41AF-BB35-E45C08DB1373}" type="slidenum">
              <a:rPr lang="en-US" smtClean="0"/>
              <a:pPr eaLnBrk="1" hangingPunct="1"/>
              <a:t>1</a:t>
            </a:fld>
            <a:endParaRPr lang="en-US" dirty="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3427915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04997962-66CC-4313-919B-7A173B9831C1}" type="slidenum">
              <a:rPr lang="en-US" smtClean="0"/>
              <a:pPr eaLnBrk="1" hangingPunct="1"/>
              <a:t>12</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767892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F81D39E5-D5D5-4C16-94BE-9E007C452DB6}" type="slidenum">
              <a:rPr lang="en-US" smtClean="0"/>
              <a:pPr eaLnBrk="1" hangingPunct="1"/>
              <a:t>13</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dirty="0" smtClean="0"/>
              <a:t>Up and down ladder</a:t>
            </a:r>
          </a:p>
          <a:p>
            <a:pPr eaLnBrk="1" hangingPunct="1"/>
            <a:r>
              <a:rPr lang="en-US" dirty="0" smtClean="0"/>
              <a:t>Moving from safety to not safe</a:t>
            </a:r>
          </a:p>
          <a:p>
            <a:pPr eaLnBrk="1" hangingPunct="1"/>
            <a:endParaRPr lang="en-US" dirty="0" smtClean="0"/>
          </a:p>
        </p:txBody>
      </p:sp>
    </p:spTree>
    <p:extLst>
      <p:ext uri="{BB962C8B-B14F-4D97-AF65-F5344CB8AC3E}">
        <p14:creationId xmlns:p14="http://schemas.microsoft.com/office/powerpoint/2010/main" val="3946633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AEA6A481-6B66-435D-9D8A-B6F84BFCD4C3}" type="slidenum">
              <a:rPr lang="en-US" smtClean="0"/>
              <a:pPr eaLnBrk="1" hangingPunct="1"/>
              <a:t>14</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492284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3F5411B2-B466-49D0-AB8D-98038342B6A2}" type="slidenum">
              <a:rPr lang="en-US" smtClean="0"/>
              <a:pPr eaLnBrk="1" hangingPunct="1"/>
              <a:t>15</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856341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8077A46A-DC7C-4B90-B880-0007D66016D0}" type="slidenum">
              <a:rPr lang="en-US" smtClean="0"/>
              <a:pPr eaLnBrk="1" hangingPunct="1"/>
              <a:t>16</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dirty="0" smtClean="0"/>
              <a:t>But with patient’s consent</a:t>
            </a:r>
          </a:p>
          <a:p>
            <a:pPr eaLnBrk="1" hangingPunct="1"/>
            <a:r>
              <a:rPr lang="en-US" dirty="0" smtClean="0"/>
              <a:t>Don’t be paternalistic</a:t>
            </a:r>
          </a:p>
          <a:p>
            <a:pPr eaLnBrk="1" hangingPunct="1"/>
            <a:endParaRPr lang="en-US" dirty="0" smtClean="0"/>
          </a:p>
        </p:txBody>
      </p:sp>
    </p:spTree>
    <p:extLst>
      <p:ext uri="{BB962C8B-B14F-4D97-AF65-F5344CB8AC3E}">
        <p14:creationId xmlns:p14="http://schemas.microsoft.com/office/powerpoint/2010/main" val="1846398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363F0E8C-F2DD-43EE-9313-D300542F5F66}" type="slidenum">
              <a:rPr lang="en-US" smtClean="0"/>
              <a:pPr eaLnBrk="1" hangingPunct="1"/>
              <a:t>17</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166841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D63BDFF5-6A58-4D45-939B-DF285365E71E}" type="slidenum">
              <a:rPr lang="en-US" smtClean="0"/>
              <a:pPr eaLnBrk="1" hangingPunct="1"/>
              <a:t>18</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dirty="0" smtClean="0"/>
              <a:t>Does </a:t>
            </a:r>
            <a:r>
              <a:rPr lang="en-US" dirty="0" err="1" smtClean="0"/>
              <a:t>Roat</a:t>
            </a:r>
            <a:r>
              <a:rPr lang="en-US" dirty="0" smtClean="0"/>
              <a:t> say conduit</a:t>
            </a:r>
            <a:r>
              <a:rPr lang="en-US" baseline="0" dirty="0" smtClean="0"/>
              <a:t> – check her book</a:t>
            </a:r>
            <a:endParaRPr lang="en-US" dirty="0" smtClean="0"/>
          </a:p>
        </p:txBody>
      </p:sp>
    </p:spTree>
    <p:extLst>
      <p:ext uri="{BB962C8B-B14F-4D97-AF65-F5344CB8AC3E}">
        <p14:creationId xmlns:p14="http://schemas.microsoft.com/office/powerpoint/2010/main" val="36621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4F859B0E-BD48-4AAF-BD2F-F48F93392295}" type="slidenum">
              <a:rPr lang="en-US" smtClean="0"/>
              <a:pPr eaLnBrk="1" hangingPunct="1"/>
              <a:t>19</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b="1" dirty="0" smtClean="0"/>
              <a:t>Definition of transparency  from page 77 </a:t>
            </a:r>
            <a:r>
              <a:rPr lang="en-US" sz="900" b="1" dirty="0"/>
              <a:t>(or </a:t>
            </a:r>
            <a:r>
              <a:rPr lang="en-US" sz="900" b="1" dirty="0" err="1"/>
              <a:t>pg</a:t>
            </a:r>
            <a:r>
              <a:rPr lang="en-US" sz="900" b="1" dirty="0"/>
              <a:t> 71 small size)</a:t>
            </a:r>
            <a:r>
              <a:rPr lang="en-US" b="1" dirty="0" smtClean="0"/>
              <a:t> of the CHIA Standards.  </a:t>
            </a:r>
            <a:r>
              <a:rPr lang="en-US" dirty="0" smtClean="0"/>
              <a:t>Transparency / Transparent Interpreting:  The idea that the interpreter keeps both parties in the interpreting session fully informed of what is happening, who is speaking, and what the interpreter is doing, is known as 'transparency.'  Whenever interpreters intervene by voicing their own thoughts and not the interpreted words of one of their clients, it is critical to ensure that a) the message is conveyed to all parties and b) everyone is aware that the message is from the interpreter (for example, “…the interpreter would like to say,…”).</a:t>
            </a:r>
          </a:p>
          <a:p>
            <a:pPr eaLnBrk="1" hangingPunct="1"/>
            <a:endParaRPr lang="en-US" dirty="0" smtClean="0"/>
          </a:p>
          <a:p>
            <a:pPr eaLnBrk="1" hangingPunct="1"/>
            <a:r>
              <a:rPr lang="en-US" dirty="0" smtClean="0"/>
              <a:t>Definition from National Council on Interpreting in Health Care.</a:t>
            </a:r>
          </a:p>
          <a:p>
            <a:pPr eaLnBrk="1" hangingPunct="1"/>
            <a:r>
              <a:rPr lang="en-US" dirty="0" smtClean="0"/>
              <a:t>The principle that during the encounter the interpreter informs all parties of any action he or she takes, including speaking for him-or herself, outside of direct interpreting.</a:t>
            </a:r>
          </a:p>
          <a:p>
            <a:pPr eaLnBrk="1" hangingPunct="1"/>
            <a:endParaRPr lang="en-US" dirty="0" smtClean="0"/>
          </a:p>
        </p:txBody>
      </p:sp>
    </p:spTree>
    <p:extLst>
      <p:ext uri="{BB962C8B-B14F-4D97-AF65-F5344CB8AC3E}">
        <p14:creationId xmlns:p14="http://schemas.microsoft.com/office/powerpoint/2010/main" val="1662666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6F524E52-A901-47D0-A552-EFE8EC065109}" type="slidenum">
              <a:rPr lang="en-US" smtClean="0"/>
              <a:pPr eaLnBrk="1" hangingPunct="1"/>
              <a:t>21</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687177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664B8F28-FC7D-4F03-8363-72B1952D40D4}" type="slidenum">
              <a:rPr lang="en-US" smtClean="0"/>
              <a:pPr eaLnBrk="1" hangingPunct="1"/>
              <a:t>22</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935457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D5A9E709-F754-4AE4-9294-7896B4AF1AE7}" type="slidenum">
              <a:rPr lang="en-US" smtClean="0"/>
              <a:pPr eaLnBrk="1" hangingPunct="1"/>
              <a:t>3</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555826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57C03A9B-15F7-404D-A34C-6CF84AD080FE}" type="slidenum">
              <a:rPr lang="en-US" smtClean="0"/>
              <a:pPr eaLnBrk="1" hangingPunct="1"/>
              <a:t>23</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383964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B004D8E1-C9DF-4F62-B0F6-AFD0DE9069DF}" type="slidenum">
              <a:rPr lang="en-US" smtClean="0"/>
              <a:pPr eaLnBrk="1" hangingPunct="1"/>
              <a:t>24</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5639272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11586ED4-E6A4-43B3-B1E1-73AA4B4A63F5}" type="slidenum">
              <a:rPr lang="en-US" smtClean="0"/>
              <a:pPr eaLnBrk="1" hangingPunct="1"/>
              <a:t>25</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1544805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2A108C95-93F3-4B17-BC92-540C23391812}" type="slidenum">
              <a:rPr lang="en-US" smtClean="0">
                <a:solidFill>
                  <a:prstClr val="black"/>
                </a:solidFill>
              </a:rPr>
              <a:pPr eaLnBrk="1" hangingPunct="1"/>
              <a:t>26</a:t>
            </a:fld>
            <a:endParaRPr lang="en-US" smtClean="0">
              <a:solidFill>
                <a:prstClr val="black"/>
              </a:solidFill>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1425974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7B6C2F3B-9311-43DE-B5E4-01D1219CCA0C}" type="slidenum">
              <a:rPr lang="en-US" smtClean="0"/>
              <a:pPr eaLnBrk="1" hangingPunct="1"/>
              <a:t>28</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smtClean="0"/>
              <a:t>The professionalization of the field</a:t>
            </a:r>
          </a:p>
        </p:txBody>
      </p:sp>
    </p:spTree>
    <p:extLst>
      <p:ext uri="{BB962C8B-B14F-4D97-AF65-F5344CB8AC3E}">
        <p14:creationId xmlns:p14="http://schemas.microsoft.com/office/powerpoint/2010/main" val="1153386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184FC4E8-5F47-4ECF-A9C1-4A0C2158D4B2}" type="slidenum">
              <a:rPr lang="en-US" smtClean="0"/>
              <a:pPr eaLnBrk="1" hangingPunct="1"/>
              <a:t>29</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5010131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363A9FC6-AD3C-4D4B-B23D-7A99E29628EC}" type="slidenum">
              <a:rPr lang="en-US" smtClean="0"/>
              <a:pPr eaLnBrk="1" hangingPunct="1"/>
              <a:t>30</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975192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8F7FE6DE-C160-4E82-8B13-BACCBCFBF541}" type="slidenum">
              <a:rPr lang="en-US" smtClean="0"/>
              <a:pPr eaLnBrk="1" hangingPunct="1"/>
              <a:t>33</a:t>
            </a:fld>
            <a:endParaRPr lang="en-US" smtClean="0"/>
          </a:p>
        </p:txBody>
      </p:sp>
      <p:sp>
        <p:nvSpPr>
          <p:cNvPr id="63491" name="Rectangle 2"/>
          <p:cNvSpPr>
            <a:spLocks noGrp="1" noRot="1" noChangeAspect="1" noChangeArrowheads="1" noTextEdit="1"/>
          </p:cNvSpPr>
          <p:nvPr>
            <p:ph type="sldImg"/>
          </p:nvPr>
        </p:nvSpPr>
        <p:spPr>
          <a:xfrm>
            <a:off x="1203325" y="703263"/>
            <a:ext cx="4697413" cy="3524250"/>
          </a:xfrm>
          <a:ln/>
        </p:spPr>
      </p:sp>
      <p:sp>
        <p:nvSpPr>
          <p:cNvPr id="63492" name="Rectangle 3"/>
          <p:cNvSpPr>
            <a:spLocks noGrp="1" noChangeArrowheads="1"/>
          </p:cNvSpPr>
          <p:nvPr>
            <p:ph type="body" idx="1"/>
          </p:nvPr>
        </p:nvSpPr>
        <p:spPr>
          <a:xfrm>
            <a:off x="946382" y="4459838"/>
            <a:ext cx="5209715" cy="4225435"/>
          </a:xfrm>
          <a:noFill/>
        </p:spPr>
        <p:txBody>
          <a:bodyPr/>
          <a:lstStyle/>
          <a:p>
            <a:pPr eaLnBrk="1" hangingPunct="1"/>
            <a:endParaRPr lang="en-US" smtClean="0"/>
          </a:p>
        </p:txBody>
      </p:sp>
    </p:spTree>
    <p:extLst>
      <p:ext uri="{BB962C8B-B14F-4D97-AF65-F5344CB8AC3E}">
        <p14:creationId xmlns:p14="http://schemas.microsoft.com/office/powerpoint/2010/main" val="542486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29EF3DA1-B9F8-4B1D-928B-EAB373CCA7EE}" type="slidenum">
              <a:rPr lang="en-US" smtClean="0"/>
              <a:pPr eaLnBrk="1" hangingPunct="1"/>
              <a:t>34</a:t>
            </a:fld>
            <a:endParaRPr lang="en-US" smtClean="0"/>
          </a:p>
        </p:txBody>
      </p:sp>
      <p:sp>
        <p:nvSpPr>
          <p:cNvPr id="64515" name="Rectangle 2"/>
          <p:cNvSpPr>
            <a:spLocks noGrp="1" noRot="1" noChangeAspect="1" noChangeArrowheads="1" noTextEdit="1"/>
          </p:cNvSpPr>
          <p:nvPr>
            <p:ph type="sldImg"/>
          </p:nvPr>
        </p:nvSpPr>
        <p:spPr>
          <a:xfrm>
            <a:off x="1203325" y="703263"/>
            <a:ext cx="4697413" cy="3524250"/>
          </a:xfrm>
          <a:ln/>
        </p:spPr>
      </p:sp>
      <p:sp>
        <p:nvSpPr>
          <p:cNvPr id="64516" name="Rectangle 3"/>
          <p:cNvSpPr>
            <a:spLocks noGrp="1" noChangeArrowheads="1"/>
          </p:cNvSpPr>
          <p:nvPr>
            <p:ph type="body" idx="1"/>
          </p:nvPr>
        </p:nvSpPr>
        <p:spPr>
          <a:xfrm>
            <a:off x="946382" y="4459838"/>
            <a:ext cx="5209715" cy="4225435"/>
          </a:xfrm>
          <a:noFill/>
        </p:spPr>
        <p:txBody>
          <a:bodyPr/>
          <a:lstStyle/>
          <a:p>
            <a:pPr eaLnBrk="1" hangingPunct="1"/>
            <a:endParaRPr lang="en-US" smtClean="0"/>
          </a:p>
        </p:txBody>
      </p:sp>
    </p:spTree>
    <p:extLst>
      <p:ext uri="{BB962C8B-B14F-4D97-AF65-F5344CB8AC3E}">
        <p14:creationId xmlns:p14="http://schemas.microsoft.com/office/powerpoint/2010/main" val="15899413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1E1D24C4-14FA-4337-A535-ED799D6284F2}" type="slidenum">
              <a:rPr lang="en-US" smtClean="0"/>
              <a:pPr eaLnBrk="1" hangingPunct="1"/>
              <a:t>35</a:t>
            </a:fld>
            <a:endParaRPr lang="en-US" smtClean="0"/>
          </a:p>
        </p:txBody>
      </p:sp>
      <p:sp>
        <p:nvSpPr>
          <p:cNvPr id="65539" name="Rectangle 2"/>
          <p:cNvSpPr>
            <a:spLocks noGrp="1" noRot="1" noChangeAspect="1" noChangeArrowheads="1" noTextEdit="1"/>
          </p:cNvSpPr>
          <p:nvPr>
            <p:ph type="sldImg"/>
          </p:nvPr>
        </p:nvSpPr>
        <p:spPr>
          <a:xfrm>
            <a:off x="1203325" y="703263"/>
            <a:ext cx="4697413" cy="3524250"/>
          </a:xfrm>
          <a:ln/>
        </p:spPr>
      </p:sp>
      <p:sp>
        <p:nvSpPr>
          <p:cNvPr id="65540" name="Rectangle 3"/>
          <p:cNvSpPr>
            <a:spLocks noGrp="1" noChangeArrowheads="1"/>
          </p:cNvSpPr>
          <p:nvPr>
            <p:ph type="body" idx="1"/>
          </p:nvPr>
        </p:nvSpPr>
        <p:spPr>
          <a:xfrm>
            <a:off x="946382" y="4459838"/>
            <a:ext cx="5209715" cy="4225435"/>
          </a:xfrm>
          <a:noFill/>
        </p:spPr>
        <p:txBody>
          <a:bodyPr/>
          <a:lstStyle/>
          <a:p>
            <a:pPr eaLnBrk="1" hangingPunct="1"/>
            <a:endParaRPr lang="en-US" smtClean="0"/>
          </a:p>
        </p:txBody>
      </p:sp>
    </p:spTree>
    <p:extLst>
      <p:ext uri="{BB962C8B-B14F-4D97-AF65-F5344CB8AC3E}">
        <p14:creationId xmlns:p14="http://schemas.microsoft.com/office/powerpoint/2010/main" val="195889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58145" indent="-291595" eaLnBrk="0" hangingPunct="0">
              <a:defRPr>
                <a:solidFill>
                  <a:schemeClr val="tx1"/>
                </a:solidFill>
                <a:latin typeface="Arial" pitchFamily="34" charset="0"/>
                <a:cs typeface="Arial" pitchFamily="34" charset="0"/>
              </a:defRPr>
            </a:lvl2pPr>
            <a:lvl3pPr marL="1166377" indent="-233275" eaLnBrk="0" hangingPunct="0">
              <a:defRPr>
                <a:solidFill>
                  <a:schemeClr val="tx1"/>
                </a:solidFill>
                <a:latin typeface="Arial" pitchFamily="34" charset="0"/>
                <a:cs typeface="Arial" pitchFamily="34" charset="0"/>
              </a:defRPr>
            </a:lvl3pPr>
            <a:lvl4pPr marL="1632928" indent="-233275" eaLnBrk="0" hangingPunct="0">
              <a:defRPr>
                <a:solidFill>
                  <a:schemeClr val="tx1"/>
                </a:solidFill>
                <a:latin typeface="Arial" pitchFamily="34" charset="0"/>
                <a:cs typeface="Arial" pitchFamily="34" charset="0"/>
              </a:defRPr>
            </a:lvl4pPr>
            <a:lvl5pPr marL="2099481" indent="-233275" eaLnBrk="0" hangingPunct="0">
              <a:defRPr>
                <a:solidFill>
                  <a:schemeClr val="tx1"/>
                </a:solidFill>
                <a:latin typeface="Arial" pitchFamily="34" charset="0"/>
                <a:cs typeface="Arial" pitchFamily="34" charset="0"/>
              </a:defRPr>
            </a:lvl5pPr>
            <a:lvl6pPr marL="2566031" indent="-233275" eaLnBrk="0" fontAlgn="base" hangingPunct="0">
              <a:spcBef>
                <a:spcPct val="0"/>
              </a:spcBef>
              <a:spcAft>
                <a:spcPct val="0"/>
              </a:spcAft>
              <a:defRPr>
                <a:solidFill>
                  <a:schemeClr val="tx1"/>
                </a:solidFill>
                <a:latin typeface="Arial" pitchFamily="34" charset="0"/>
                <a:cs typeface="Arial" pitchFamily="34" charset="0"/>
              </a:defRPr>
            </a:lvl6pPr>
            <a:lvl7pPr marL="3032583" indent="-233275" eaLnBrk="0" fontAlgn="base" hangingPunct="0">
              <a:spcBef>
                <a:spcPct val="0"/>
              </a:spcBef>
              <a:spcAft>
                <a:spcPct val="0"/>
              </a:spcAft>
              <a:defRPr>
                <a:solidFill>
                  <a:schemeClr val="tx1"/>
                </a:solidFill>
                <a:latin typeface="Arial" pitchFamily="34" charset="0"/>
                <a:cs typeface="Arial" pitchFamily="34" charset="0"/>
              </a:defRPr>
            </a:lvl7pPr>
            <a:lvl8pPr marL="3499134" indent="-233275" eaLnBrk="0" fontAlgn="base" hangingPunct="0">
              <a:spcBef>
                <a:spcPct val="0"/>
              </a:spcBef>
              <a:spcAft>
                <a:spcPct val="0"/>
              </a:spcAft>
              <a:defRPr>
                <a:solidFill>
                  <a:schemeClr val="tx1"/>
                </a:solidFill>
                <a:latin typeface="Arial" pitchFamily="34" charset="0"/>
                <a:cs typeface="Arial" pitchFamily="34" charset="0"/>
              </a:defRPr>
            </a:lvl8pPr>
            <a:lvl9pPr marL="3965684" indent="-233275"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8062DAB-FD30-4D7A-BE98-83EF0474A188}" type="slidenum">
              <a:rPr lang="en-US" smtClean="0"/>
              <a:pPr eaLnBrk="1" hangingPunct="1"/>
              <a:t>4</a:t>
            </a:fld>
            <a:endParaRPr lang="en-US" dirty="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0564716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12194C1D-F05F-4E2E-AFD4-9FC1D9441626}" type="slidenum">
              <a:rPr lang="en-US" smtClean="0"/>
              <a:pPr eaLnBrk="1" hangingPunct="1"/>
              <a:t>36</a:t>
            </a:fld>
            <a:endParaRPr lang="en-US" smtClean="0"/>
          </a:p>
        </p:txBody>
      </p:sp>
      <p:sp>
        <p:nvSpPr>
          <p:cNvPr id="66563" name="Rectangle 2"/>
          <p:cNvSpPr>
            <a:spLocks noGrp="1" noRot="1" noChangeAspect="1" noChangeArrowheads="1" noTextEdit="1"/>
          </p:cNvSpPr>
          <p:nvPr>
            <p:ph type="sldImg"/>
          </p:nvPr>
        </p:nvSpPr>
        <p:spPr>
          <a:xfrm>
            <a:off x="1203325" y="703263"/>
            <a:ext cx="4697413" cy="3524250"/>
          </a:xfrm>
          <a:ln/>
        </p:spPr>
      </p:sp>
      <p:sp>
        <p:nvSpPr>
          <p:cNvPr id="66564" name="Rectangle 3"/>
          <p:cNvSpPr>
            <a:spLocks noGrp="1" noChangeArrowheads="1"/>
          </p:cNvSpPr>
          <p:nvPr>
            <p:ph type="body" idx="1"/>
          </p:nvPr>
        </p:nvSpPr>
        <p:spPr>
          <a:xfrm>
            <a:off x="946382" y="4459838"/>
            <a:ext cx="5209715" cy="4225435"/>
          </a:xfrm>
          <a:noFill/>
        </p:spPr>
        <p:txBody>
          <a:bodyPr/>
          <a:lstStyle/>
          <a:p>
            <a:pPr eaLnBrk="1" hangingPunct="1"/>
            <a:endParaRPr lang="en-US" smtClean="0"/>
          </a:p>
        </p:txBody>
      </p:sp>
    </p:spTree>
    <p:extLst>
      <p:ext uri="{BB962C8B-B14F-4D97-AF65-F5344CB8AC3E}">
        <p14:creationId xmlns:p14="http://schemas.microsoft.com/office/powerpoint/2010/main" val="3207724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2A343CD0-110E-4256-AE47-A341D72C7BBB}" type="slidenum">
              <a:rPr lang="en-US" smtClean="0">
                <a:solidFill>
                  <a:prstClr val="black"/>
                </a:solidFill>
              </a:rPr>
              <a:pPr eaLnBrk="1" hangingPunct="1"/>
              <a:t>37</a:t>
            </a:fld>
            <a:endParaRPr lang="en-US" smtClean="0">
              <a:solidFill>
                <a:prstClr val="black"/>
              </a:solidFill>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6654943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comments?</a:t>
            </a:r>
            <a:endParaRPr lang="en-US" dirty="0"/>
          </a:p>
        </p:txBody>
      </p:sp>
      <p:sp>
        <p:nvSpPr>
          <p:cNvPr id="4" name="Slide Number Placeholder 3"/>
          <p:cNvSpPr>
            <a:spLocks noGrp="1"/>
          </p:cNvSpPr>
          <p:nvPr>
            <p:ph type="sldNum" sz="quarter" idx="10"/>
          </p:nvPr>
        </p:nvSpPr>
        <p:spPr/>
        <p:txBody>
          <a:bodyPr/>
          <a:lstStyle/>
          <a:p>
            <a:pPr>
              <a:defRPr/>
            </a:pPr>
            <a:fld id="{39F536CB-C4E1-46C7-8C90-B8704A5C15B5}" type="slidenum">
              <a:rPr lang="en-US" smtClean="0"/>
              <a:pPr>
                <a:defRPr/>
              </a:pPr>
              <a:t>38</a:t>
            </a:fld>
            <a:endParaRPr lang="en-US" dirty="0"/>
          </a:p>
        </p:txBody>
      </p:sp>
    </p:spTree>
    <p:extLst>
      <p:ext uri="{BB962C8B-B14F-4D97-AF65-F5344CB8AC3E}">
        <p14:creationId xmlns:p14="http://schemas.microsoft.com/office/powerpoint/2010/main" val="6639141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F536CB-C4E1-46C7-8C90-B8704A5C15B5}" type="slidenum">
              <a:rPr lang="en-US" smtClean="0"/>
              <a:pPr>
                <a:defRPr/>
              </a:pPr>
              <a:t>40</a:t>
            </a:fld>
            <a:endParaRPr lang="en-US" dirty="0"/>
          </a:p>
        </p:txBody>
      </p:sp>
    </p:spTree>
    <p:extLst>
      <p:ext uri="{BB962C8B-B14F-4D97-AF65-F5344CB8AC3E}">
        <p14:creationId xmlns:p14="http://schemas.microsoft.com/office/powerpoint/2010/main" val="86439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Arial" pitchFamily="34" charset="0"/>
                <a:cs typeface="Arial" pitchFamily="34" charset="0"/>
              </a:rPr>
              <a:t>Available on request.</a:t>
            </a:r>
          </a:p>
        </p:txBody>
      </p:sp>
    </p:spTree>
    <p:extLst>
      <p:ext uri="{BB962C8B-B14F-4D97-AF65-F5344CB8AC3E}">
        <p14:creationId xmlns:p14="http://schemas.microsoft.com/office/powerpoint/2010/main" val="2592696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9EB2BF56-D36D-46B3-B03C-786CF04A4383}" type="slidenum">
              <a:rPr lang="en-US" smtClean="0"/>
              <a:pPr eaLnBrk="1" hangingPunct="1"/>
              <a:t>7</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940893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6F7EB657-BAB4-4725-BFB8-388785497CC0}" type="slidenum">
              <a:rPr lang="en-US" smtClean="0"/>
              <a:pPr eaLnBrk="1" hangingPunct="1"/>
              <a:t>8</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dirty="0" smtClean="0"/>
              <a:t>We as interpreters know this.</a:t>
            </a:r>
          </a:p>
        </p:txBody>
      </p:sp>
    </p:spTree>
    <p:extLst>
      <p:ext uri="{BB962C8B-B14F-4D97-AF65-F5344CB8AC3E}">
        <p14:creationId xmlns:p14="http://schemas.microsoft.com/office/powerpoint/2010/main" val="233830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9FAB0A4B-D558-449A-BC52-368931862D21}" type="slidenum">
              <a:rPr lang="en-US" smtClean="0"/>
              <a:pPr eaLnBrk="1" hangingPunct="1"/>
              <a:t>9</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887671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4572312D-DFB7-40E6-875F-722642F7339A}" type="slidenum">
              <a:rPr lang="en-US" smtClean="0"/>
              <a:pPr eaLnBrk="1" hangingPunct="1"/>
              <a:t>10</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dirty="0" smtClean="0"/>
              <a:t>NBCMI</a:t>
            </a:r>
            <a:r>
              <a:rPr lang="en-US" baseline="0" dirty="0" smtClean="0"/>
              <a:t> -</a:t>
            </a:r>
            <a:r>
              <a:rPr lang="en-US" dirty="0" smtClean="0"/>
              <a:t> IMIA</a:t>
            </a:r>
          </a:p>
        </p:txBody>
      </p:sp>
    </p:spTree>
    <p:extLst>
      <p:ext uri="{BB962C8B-B14F-4D97-AF65-F5344CB8AC3E}">
        <p14:creationId xmlns:p14="http://schemas.microsoft.com/office/powerpoint/2010/main" val="2663002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42185" eaLnBrk="0" hangingPunct="0">
              <a:defRPr>
                <a:solidFill>
                  <a:schemeClr val="tx1"/>
                </a:solidFill>
                <a:latin typeface="Arial" pitchFamily="34" charset="0"/>
              </a:defRPr>
            </a:lvl1pPr>
            <a:lvl2pPr marL="724044" indent="-278478" defTabSz="942185" eaLnBrk="0" hangingPunct="0">
              <a:defRPr>
                <a:solidFill>
                  <a:schemeClr val="tx1"/>
                </a:solidFill>
                <a:latin typeface="Arial" pitchFamily="34" charset="0"/>
              </a:defRPr>
            </a:lvl2pPr>
            <a:lvl3pPr marL="1113913" indent="-222783" defTabSz="942185" eaLnBrk="0" hangingPunct="0">
              <a:defRPr>
                <a:solidFill>
                  <a:schemeClr val="tx1"/>
                </a:solidFill>
                <a:latin typeface="Arial" pitchFamily="34" charset="0"/>
              </a:defRPr>
            </a:lvl3pPr>
            <a:lvl4pPr marL="1559477" indent="-222783" defTabSz="942185" eaLnBrk="0" hangingPunct="0">
              <a:defRPr>
                <a:solidFill>
                  <a:schemeClr val="tx1"/>
                </a:solidFill>
                <a:latin typeface="Arial" pitchFamily="34" charset="0"/>
              </a:defRPr>
            </a:lvl4pPr>
            <a:lvl5pPr marL="2005043" indent="-222783" defTabSz="942185" eaLnBrk="0" hangingPunct="0">
              <a:defRPr>
                <a:solidFill>
                  <a:schemeClr val="tx1"/>
                </a:solidFill>
                <a:latin typeface="Arial" pitchFamily="34" charset="0"/>
              </a:defRPr>
            </a:lvl5pPr>
            <a:lvl6pPr marL="2450608" indent="-222783" defTabSz="942185" eaLnBrk="0" fontAlgn="base" hangingPunct="0">
              <a:spcBef>
                <a:spcPct val="0"/>
              </a:spcBef>
              <a:spcAft>
                <a:spcPct val="0"/>
              </a:spcAft>
              <a:defRPr>
                <a:solidFill>
                  <a:schemeClr val="tx1"/>
                </a:solidFill>
                <a:latin typeface="Arial" pitchFamily="34" charset="0"/>
              </a:defRPr>
            </a:lvl6pPr>
            <a:lvl7pPr marL="2896174" indent="-222783" defTabSz="942185" eaLnBrk="0" fontAlgn="base" hangingPunct="0">
              <a:spcBef>
                <a:spcPct val="0"/>
              </a:spcBef>
              <a:spcAft>
                <a:spcPct val="0"/>
              </a:spcAft>
              <a:defRPr>
                <a:solidFill>
                  <a:schemeClr val="tx1"/>
                </a:solidFill>
                <a:latin typeface="Arial" pitchFamily="34" charset="0"/>
              </a:defRPr>
            </a:lvl7pPr>
            <a:lvl8pPr marL="3341737" indent="-222783" defTabSz="942185" eaLnBrk="0" fontAlgn="base" hangingPunct="0">
              <a:spcBef>
                <a:spcPct val="0"/>
              </a:spcBef>
              <a:spcAft>
                <a:spcPct val="0"/>
              </a:spcAft>
              <a:defRPr>
                <a:solidFill>
                  <a:schemeClr val="tx1"/>
                </a:solidFill>
                <a:latin typeface="Arial" pitchFamily="34" charset="0"/>
              </a:defRPr>
            </a:lvl8pPr>
            <a:lvl9pPr marL="3787303" indent="-222783" defTabSz="942185" eaLnBrk="0" fontAlgn="base" hangingPunct="0">
              <a:spcBef>
                <a:spcPct val="0"/>
              </a:spcBef>
              <a:spcAft>
                <a:spcPct val="0"/>
              </a:spcAft>
              <a:defRPr>
                <a:solidFill>
                  <a:schemeClr val="tx1"/>
                </a:solidFill>
                <a:latin typeface="Arial" pitchFamily="34" charset="0"/>
              </a:defRPr>
            </a:lvl9pPr>
          </a:lstStyle>
          <a:p>
            <a:pPr eaLnBrk="1" hangingPunct="1"/>
            <a:fld id="{A9E03E4F-993F-4E2F-B715-7664EA011754}" type="slidenum">
              <a:rPr lang="en-US" smtClean="0"/>
              <a:pPr eaLnBrk="1" hangingPunct="1"/>
              <a:t>11</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96690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05826"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smtClean="0"/>
              <a:t>Managing an Interpreting Encounter</a:t>
            </a:r>
          </a:p>
        </p:txBody>
      </p:sp>
      <p:sp>
        <p:nvSpPr>
          <p:cNvPr id="20582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smtClean="0"/>
              <a:t>Quick Review of Ethics, Ground Rules &amp; Things Interpreters Do to Support Communication</a:t>
            </a:r>
          </a:p>
        </p:txBody>
      </p:sp>
      <p:sp>
        <p:nvSpPr>
          <p:cNvPr id="6" name="Rectangle 4"/>
          <p:cNvSpPr>
            <a:spLocks noGrp="1" noChangeArrowheads="1"/>
          </p:cNvSpPr>
          <p:nvPr>
            <p:ph type="dt" sz="half" idx="10"/>
          </p:nvPr>
        </p:nvSpPr>
        <p:spPr/>
        <p:txBody>
          <a:bodyPr/>
          <a:lstStyle>
            <a:lvl1pPr>
              <a:defRPr/>
            </a:lvl1pPr>
          </a:lstStyle>
          <a:p>
            <a:pPr>
              <a:defRPr/>
            </a:pPr>
            <a:r>
              <a:rPr lang="en-US" smtClean="0"/>
              <a:t>2016</a:t>
            </a:r>
            <a:endParaRPr lang="en-US" altLang="en-US" dirty="0"/>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en-US" altLang="en-US" smtClean="0"/>
              <a:t>Beverly Treumann for Health Care Interpreter Network</a:t>
            </a:r>
            <a:endParaRPr lang="en-US" altLang="en-US" dirty="0"/>
          </a:p>
        </p:txBody>
      </p:sp>
      <p:sp>
        <p:nvSpPr>
          <p:cNvPr id="8" name="Rectangle 6"/>
          <p:cNvSpPr>
            <a:spLocks noGrp="1" noChangeArrowheads="1"/>
          </p:cNvSpPr>
          <p:nvPr>
            <p:ph type="sldNum" sz="quarter" idx="12"/>
          </p:nvPr>
        </p:nvSpPr>
        <p:spPr/>
        <p:txBody>
          <a:bodyPr/>
          <a:lstStyle>
            <a:lvl1pPr>
              <a:defRPr/>
            </a:lvl1pPr>
          </a:lstStyle>
          <a:p>
            <a:pPr>
              <a:defRPr/>
            </a:pPr>
            <a:fld id="{EAEC3406-1A81-4E37-8EBE-2A2CF01ED13B}" type="slidenum">
              <a:rPr lang="en-US" altLang="en-US"/>
              <a:pPr>
                <a:defRPr/>
              </a:pPr>
              <a:t>‹#›</a:t>
            </a:fld>
            <a:endParaRPr lang="en-US" altLang="en-US" dirty="0"/>
          </a:p>
        </p:txBody>
      </p:sp>
    </p:spTree>
    <p:extLst>
      <p:ext uri="{BB962C8B-B14F-4D97-AF65-F5344CB8AC3E}">
        <p14:creationId xmlns:p14="http://schemas.microsoft.com/office/powerpoint/2010/main" val="6362944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Verdana" panose="020B060403050404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baseline="0">
                <a:latin typeface="Verdana" panose="020B0604030504040204" pitchFamily="34" charset="0"/>
              </a:defRPr>
            </a:lvl1pPr>
          </a:lstStyle>
          <a:p>
            <a:pPr>
              <a:defRPr/>
            </a:pPr>
            <a:r>
              <a:rPr lang="en-US" smtClean="0"/>
              <a:t>2016</a:t>
            </a:r>
            <a:endParaRPr lang="en-US" altLang="en-US" dirty="0"/>
          </a:p>
        </p:txBody>
      </p:sp>
      <p:sp>
        <p:nvSpPr>
          <p:cNvPr id="5" name="Rectangle 5"/>
          <p:cNvSpPr>
            <a:spLocks noGrp="1" noChangeArrowheads="1"/>
          </p:cNvSpPr>
          <p:nvPr>
            <p:ph type="ftr" sz="quarter" idx="11"/>
          </p:nvPr>
        </p:nvSpPr>
        <p:spPr>
          <a:ln/>
        </p:spPr>
        <p:txBody>
          <a:bodyPr/>
          <a:lstStyle>
            <a:lvl1pPr>
              <a:defRPr baseline="0">
                <a:latin typeface="Verdana" panose="020B0604030504040204" pitchFamily="34" charset="0"/>
              </a:defRPr>
            </a:lvl1pPr>
          </a:lstStyle>
          <a:p>
            <a:pPr>
              <a:defRPr/>
            </a:pPr>
            <a:r>
              <a:rPr lang="en-US" altLang="en-US" smtClean="0"/>
              <a:t>Beverly Treumann for Health Care Interpreter Network</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6DD2D15-162F-4E58-A186-0C7A5E9C6FD6}" type="slidenum">
              <a:rPr lang="en-US" altLang="en-US"/>
              <a:pPr>
                <a:defRPr/>
              </a:pPr>
              <a:t>‹#›</a:t>
            </a:fld>
            <a:endParaRPr lang="en-US" altLang="en-US" dirty="0"/>
          </a:p>
        </p:txBody>
      </p:sp>
    </p:spTree>
    <p:extLst>
      <p:ext uri="{BB962C8B-B14F-4D97-AF65-F5344CB8AC3E}">
        <p14:creationId xmlns:p14="http://schemas.microsoft.com/office/powerpoint/2010/main" val="1054933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6" name="Rectangle 6"/>
          <p:cNvSpPr>
            <a:spLocks noGrp="1" noChangeArrowheads="1"/>
          </p:cNvSpPr>
          <p:nvPr>
            <p:ph type="sldNum" sz="quarter" idx="12"/>
          </p:nvPr>
        </p:nvSpPr>
        <p:spPr>
          <a:ln/>
        </p:spPr>
        <p:txBody>
          <a:bodyPr/>
          <a:lstStyle>
            <a:lvl1pPr>
              <a:defRPr/>
            </a:lvl1pPr>
          </a:lstStyle>
          <a:p>
            <a:pPr>
              <a:defRPr/>
            </a:pPr>
            <a:fld id="{A3F815AA-81EB-451A-AF3F-D91949B3EEA5}" type="slidenum">
              <a:rPr lang="en-US" altLang="en-US"/>
              <a:pPr>
                <a:defRPr/>
              </a:pPr>
              <a:t>‹#›</a:t>
            </a:fld>
            <a:endParaRPr lang="en-US" altLang="en-US" dirty="0"/>
          </a:p>
        </p:txBody>
      </p:sp>
    </p:spTree>
    <p:extLst>
      <p:ext uri="{BB962C8B-B14F-4D97-AF65-F5344CB8AC3E}">
        <p14:creationId xmlns:p14="http://schemas.microsoft.com/office/powerpoint/2010/main" val="6083111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6" name="Rectangle 5"/>
          <p:cNvSpPr>
            <a:spLocks noGrp="1" noChangeArrowheads="1"/>
          </p:cNvSpPr>
          <p:nvPr>
            <p:ph type="ftr" sz="quarter" idx="11"/>
          </p:nvPr>
        </p:nvSpPr>
        <p:spPr>
          <a:ln/>
        </p:spPr>
        <p:txBody>
          <a:bodyPr/>
          <a:lstStyle>
            <a:lvl1pPr>
              <a:defRPr baseline="0">
                <a:latin typeface="Verdana" panose="020B0604030504040204" pitchFamily="34" charset="0"/>
              </a:defRPr>
            </a:lvl1pPr>
          </a:lstStyle>
          <a:p>
            <a:pPr>
              <a:defRPr/>
            </a:pPr>
            <a:r>
              <a:rPr lang="en-US" altLang="en-US" smtClean="0"/>
              <a:t>Beverly Treumann for Health Care Interpreter Network</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5892AF9-5E93-49F9-8F09-9C62B014FA83}" type="slidenum">
              <a:rPr lang="en-US" altLang="en-US"/>
              <a:pPr>
                <a:defRPr/>
              </a:pPr>
              <a:t>‹#›</a:t>
            </a:fld>
            <a:endParaRPr lang="en-US" altLang="en-US" dirty="0"/>
          </a:p>
        </p:txBody>
      </p:sp>
    </p:spTree>
    <p:extLst>
      <p:ext uri="{BB962C8B-B14F-4D97-AF65-F5344CB8AC3E}">
        <p14:creationId xmlns:p14="http://schemas.microsoft.com/office/powerpoint/2010/main" val="98171908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243638"/>
            <a:ext cx="2133600" cy="457200"/>
          </a:xfrm>
        </p:spPr>
        <p:txBody>
          <a:bodyPr/>
          <a:lstStyle>
            <a:lvl1pPr>
              <a:defRPr baseline="0">
                <a:latin typeface="Verdana" panose="020B0604030504040204" pitchFamily="34" charset="0"/>
              </a:defRPr>
            </a:lvl1pPr>
          </a:lstStyle>
          <a:p>
            <a:r>
              <a:rPr lang="en-US" smtClean="0"/>
              <a:t>2016</a:t>
            </a:r>
            <a:endParaRPr lang="en-US" altLang="en-US" dirty="0"/>
          </a:p>
        </p:txBody>
      </p:sp>
      <p:sp>
        <p:nvSpPr>
          <p:cNvPr id="6" name="Footer Placeholder 5"/>
          <p:cNvSpPr>
            <a:spLocks noGrp="1"/>
          </p:cNvSpPr>
          <p:nvPr>
            <p:ph type="ftr" sz="quarter" idx="11"/>
          </p:nvPr>
        </p:nvSpPr>
        <p:spPr>
          <a:xfrm>
            <a:off x="3124200" y="6248400"/>
            <a:ext cx="2895600" cy="457200"/>
          </a:xfrm>
        </p:spPr>
        <p:txBody>
          <a:bodyPr/>
          <a:lstStyle>
            <a:lvl1pPr>
              <a:defRPr baseline="0">
                <a:latin typeface="Verdana" panose="020B0604030504040204" pitchFamily="34" charset="0"/>
              </a:defRPr>
            </a:lvl1pPr>
          </a:lstStyle>
          <a:p>
            <a:pPr>
              <a:defRPr/>
            </a:pPr>
            <a:r>
              <a:rPr lang="en-US" altLang="en-US" smtClean="0">
                <a:solidFill>
                  <a:srgbClr val="000000"/>
                </a:solidFill>
              </a:rPr>
              <a:t>Beverly Treumann for Health Care Interpreter Network</a:t>
            </a:r>
            <a:endParaRPr lang="en-US" altLang="en-US" dirty="0" smtClean="0">
              <a:solidFill>
                <a:srgbClr val="000000"/>
              </a:solidFill>
            </a:endParaRPr>
          </a:p>
        </p:txBody>
      </p:sp>
      <p:sp>
        <p:nvSpPr>
          <p:cNvPr id="7" name="Slide Number Placeholder 6"/>
          <p:cNvSpPr>
            <a:spLocks noGrp="1"/>
          </p:cNvSpPr>
          <p:nvPr>
            <p:ph type="sldNum" sz="quarter" idx="12"/>
          </p:nvPr>
        </p:nvSpPr>
        <p:spPr>
          <a:xfrm>
            <a:off x="6553200" y="6243638"/>
            <a:ext cx="2133600" cy="457200"/>
          </a:xfrm>
        </p:spPr>
        <p:txBody>
          <a:bodyPr/>
          <a:lstStyle>
            <a:lvl1pPr>
              <a:defRPr smtClean="0"/>
            </a:lvl1pPr>
          </a:lstStyle>
          <a:p>
            <a:pPr>
              <a:defRPr/>
            </a:pPr>
            <a:fld id="{7A0D255B-EDF1-4ECF-8E9E-5639BC5DDA68}" type="slidenum">
              <a:rPr lang="en-US" altLang="en-US"/>
              <a:pPr>
                <a:defRPr/>
              </a:pPr>
              <a:t>‹#›</a:t>
            </a:fld>
            <a:endParaRPr lang="en-US" altLang="en-US" dirty="0"/>
          </a:p>
        </p:txBody>
      </p:sp>
    </p:spTree>
    <p:extLst>
      <p:ext uri="{BB962C8B-B14F-4D97-AF65-F5344CB8AC3E}">
        <p14:creationId xmlns:p14="http://schemas.microsoft.com/office/powerpoint/2010/main" val="120445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6" name="Rectangle 6"/>
          <p:cNvSpPr>
            <a:spLocks noGrp="1" noChangeArrowheads="1"/>
          </p:cNvSpPr>
          <p:nvPr>
            <p:ph type="sldNum" sz="quarter" idx="12"/>
          </p:nvPr>
        </p:nvSpPr>
        <p:spPr>
          <a:ln/>
        </p:spPr>
        <p:txBody>
          <a:bodyPr/>
          <a:lstStyle>
            <a:lvl1pPr>
              <a:defRPr/>
            </a:lvl1pPr>
          </a:lstStyle>
          <a:p>
            <a:pPr>
              <a:defRPr/>
            </a:pPr>
            <a:fld id="{68180A0B-3034-4627-821C-EC3889438E0E}" type="slidenum">
              <a:rPr lang="en-US" altLang="en-US"/>
              <a:pPr>
                <a:defRPr/>
              </a:pPr>
              <a:t>‹#›</a:t>
            </a:fld>
            <a:endParaRPr lang="en-US" altLang="en-US" dirty="0"/>
          </a:p>
        </p:txBody>
      </p:sp>
    </p:spTree>
    <p:extLst>
      <p:ext uri="{BB962C8B-B14F-4D97-AF65-F5344CB8AC3E}">
        <p14:creationId xmlns:p14="http://schemas.microsoft.com/office/powerpoint/2010/main" val="35995281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6" name="Rectangle 6"/>
          <p:cNvSpPr>
            <a:spLocks noGrp="1" noChangeArrowheads="1"/>
          </p:cNvSpPr>
          <p:nvPr>
            <p:ph type="sldNum" sz="quarter" idx="12"/>
          </p:nvPr>
        </p:nvSpPr>
        <p:spPr>
          <a:ln/>
        </p:spPr>
        <p:txBody>
          <a:bodyPr/>
          <a:lstStyle>
            <a:lvl1pPr>
              <a:defRPr/>
            </a:lvl1pPr>
          </a:lstStyle>
          <a:p>
            <a:pPr>
              <a:defRPr/>
            </a:pPr>
            <a:fld id="{EABD0D1D-EC73-4477-9DB5-D208FA936E0D}" type="slidenum">
              <a:rPr lang="en-US" altLang="en-US"/>
              <a:pPr>
                <a:defRPr/>
              </a:pPr>
              <a:t>‹#›</a:t>
            </a:fld>
            <a:endParaRPr lang="en-US" altLang="en-US" dirty="0"/>
          </a:p>
        </p:txBody>
      </p:sp>
    </p:spTree>
    <p:extLst>
      <p:ext uri="{BB962C8B-B14F-4D97-AF65-F5344CB8AC3E}">
        <p14:creationId xmlns:p14="http://schemas.microsoft.com/office/powerpoint/2010/main" val="27871824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7" name="Rectangle 6"/>
          <p:cNvSpPr>
            <a:spLocks noGrp="1" noChangeArrowheads="1"/>
          </p:cNvSpPr>
          <p:nvPr>
            <p:ph type="sldNum" sz="quarter" idx="12"/>
          </p:nvPr>
        </p:nvSpPr>
        <p:spPr>
          <a:ln/>
        </p:spPr>
        <p:txBody>
          <a:bodyPr/>
          <a:lstStyle>
            <a:lvl1pPr>
              <a:defRPr/>
            </a:lvl1pPr>
          </a:lstStyle>
          <a:p>
            <a:pPr>
              <a:defRPr/>
            </a:pPr>
            <a:fld id="{B98B3B91-BAD1-4782-80F2-177824182118}" type="slidenum">
              <a:rPr lang="en-US" altLang="en-US"/>
              <a:pPr>
                <a:defRPr/>
              </a:pPr>
              <a:t>‹#›</a:t>
            </a:fld>
            <a:endParaRPr lang="en-US" altLang="en-US" dirty="0"/>
          </a:p>
        </p:txBody>
      </p:sp>
    </p:spTree>
    <p:extLst>
      <p:ext uri="{BB962C8B-B14F-4D97-AF65-F5344CB8AC3E}">
        <p14:creationId xmlns:p14="http://schemas.microsoft.com/office/powerpoint/2010/main" val="28737759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9" name="Rectangle 6"/>
          <p:cNvSpPr>
            <a:spLocks noGrp="1" noChangeArrowheads="1"/>
          </p:cNvSpPr>
          <p:nvPr>
            <p:ph type="sldNum" sz="quarter" idx="12"/>
          </p:nvPr>
        </p:nvSpPr>
        <p:spPr>
          <a:ln/>
        </p:spPr>
        <p:txBody>
          <a:bodyPr/>
          <a:lstStyle>
            <a:lvl1pPr>
              <a:defRPr/>
            </a:lvl1pPr>
          </a:lstStyle>
          <a:p>
            <a:pPr>
              <a:defRPr/>
            </a:pPr>
            <a:fld id="{FD4D022D-319B-4D81-B5D0-0C87481F7DDF}" type="slidenum">
              <a:rPr lang="en-US" altLang="en-US"/>
              <a:pPr>
                <a:defRPr/>
              </a:pPr>
              <a:t>‹#›</a:t>
            </a:fld>
            <a:endParaRPr lang="en-US" altLang="en-US" dirty="0"/>
          </a:p>
        </p:txBody>
      </p:sp>
    </p:spTree>
    <p:extLst>
      <p:ext uri="{BB962C8B-B14F-4D97-AF65-F5344CB8AC3E}">
        <p14:creationId xmlns:p14="http://schemas.microsoft.com/office/powerpoint/2010/main" val="21485978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5" name="Rectangle 6"/>
          <p:cNvSpPr>
            <a:spLocks noGrp="1" noChangeArrowheads="1"/>
          </p:cNvSpPr>
          <p:nvPr>
            <p:ph type="sldNum" sz="quarter" idx="12"/>
          </p:nvPr>
        </p:nvSpPr>
        <p:spPr>
          <a:ln/>
        </p:spPr>
        <p:txBody>
          <a:bodyPr/>
          <a:lstStyle>
            <a:lvl1pPr>
              <a:defRPr/>
            </a:lvl1pPr>
          </a:lstStyle>
          <a:p>
            <a:pPr>
              <a:defRPr/>
            </a:pPr>
            <a:fld id="{00FDB142-5C6C-4EB5-91D1-B32221623D88}" type="slidenum">
              <a:rPr lang="en-US" altLang="en-US"/>
              <a:pPr>
                <a:defRPr/>
              </a:pPr>
              <a:t>‹#›</a:t>
            </a:fld>
            <a:endParaRPr lang="en-US" altLang="en-US" dirty="0"/>
          </a:p>
        </p:txBody>
      </p:sp>
    </p:spTree>
    <p:extLst>
      <p:ext uri="{BB962C8B-B14F-4D97-AF65-F5344CB8AC3E}">
        <p14:creationId xmlns:p14="http://schemas.microsoft.com/office/powerpoint/2010/main" val="4816634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4" name="Rectangle 6"/>
          <p:cNvSpPr>
            <a:spLocks noGrp="1" noChangeArrowheads="1"/>
          </p:cNvSpPr>
          <p:nvPr>
            <p:ph type="sldNum" sz="quarter" idx="12"/>
          </p:nvPr>
        </p:nvSpPr>
        <p:spPr>
          <a:ln/>
        </p:spPr>
        <p:txBody>
          <a:bodyPr/>
          <a:lstStyle>
            <a:lvl1pPr>
              <a:defRPr/>
            </a:lvl1pPr>
          </a:lstStyle>
          <a:p>
            <a:pPr>
              <a:defRPr/>
            </a:pPr>
            <a:fld id="{6A53EB82-125B-4B9A-9598-076AA4A3E314}" type="slidenum">
              <a:rPr lang="en-US" altLang="en-US"/>
              <a:pPr>
                <a:defRPr/>
              </a:pPr>
              <a:t>‹#›</a:t>
            </a:fld>
            <a:endParaRPr lang="en-US" altLang="en-US" dirty="0"/>
          </a:p>
        </p:txBody>
      </p:sp>
    </p:spTree>
    <p:extLst>
      <p:ext uri="{BB962C8B-B14F-4D97-AF65-F5344CB8AC3E}">
        <p14:creationId xmlns:p14="http://schemas.microsoft.com/office/powerpoint/2010/main" val="5065917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7" name="Rectangle 6"/>
          <p:cNvSpPr>
            <a:spLocks noGrp="1" noChangeArrowheads="1"/>
          </p:cNvSpPr>
          <p:nvPr>
            <p:ph type="sldNum" sz="quarter" idx="12"/>
          </p:nvPr>
        </p:nvSpPr>
        <p:spPr>
          <a:ln/>
        </p:spPr>
        <p:txBody>
          <a:bodyPr/>
          <a:lstStyle>
            <a:lvl1pPr>
              <a:defRPr/>
            </a:lvl1pPr>
          </a:lstStyle>
          <a:p>
            <a:pPr>
              <a:defRPr/>
            </a:pPr>
            <a:fld id="{C029D467-7EAB-4711-8A50-246914A3BA5D}" type="slidenum">
              <a:rPr lang="en-US" altLang="en-US"/>
              <a:pPr>
                <a:defRPr/>
              </a:pPr>
              <a:t>‹#›</a:t>
            </a:fld>
            <a:endParaRPr lang="en-US" altLang="en-US" dirty="0"/>
          </a:p>
        </p:txBody>
      </p:sp>
    </p:spTree>
    <p:extLst>
      <p:ext uri="{BB962C8B-B14F-4D97-AF65-F5344CB8AC3E}">
        <p14:creationId xmlns:p14="http://schemas.microsoft.com/office/powerpoint/2010/main" val="10088876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Beverly Treumann for Health Care Interpreter Network</a:t>
            </a:r>
          </a:p>
        </p:txBody>
      </p:sp>
      <p:sp>
        <p:nvSpPr>
          <p:cNvPr id="7" name="Rectangle 6"/>
          <p:cNvSpPr>
            <a:spLocks noGrp="1" noChangeArrowheads="1"/>
          </p:cNvSpPr>
          <p:nvPr>
            <p:ph type="sldNum" sz="quarter" idx="12"/>
          </p:nvPr>
        </p:nvSpPr>
        <p:spPr>
          <a:ln/>
        </p:spPr>
        <p:txBody>
          <a:bodyPr/>
          <a:lstStyle>
            <a:lvl1pPr>
              <a:defRPr/>
            </a:lvl1pPr>
          </a:lstStyle>
          <a:p>
            <a:pPr>
              <a:defRPr/>
            </a:pPr>
            <a:fld id="{7C6799A1-744C-4308-91A4-41F59C674C2F}" type="slidenum">
              <a:rPr lang="en-US" altLang="en-US"/>
              <a:pPr>
                <a:defRPr/>
              </a:pPr>
              <a:t>‹#›</a:t>
            </a:fld>
            <a:endParaRPr lang="en-US" altLang="en-US" dirty="0"/>
          </a:p>
        </p:txBody>
      </p:sp>
    </p:spTree>
    <p:extLst>
      <p:ext uri="{BB962C8B-B14F-4D97-AF65-F5344CB8AC3E}">
        <p14:creationId xmlns:p14="http://schemas.microsoft.com/office/powerpoint/2010/main" val="10506800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04804"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a:defRPr/>
            </a:pPr>
            <a:r>
              <a:rPr lang="en-US" smtClean="0"/>
              <a:t>2016</a:t>
            </a:r>
            <a:endParaRPr lang="en-US" altLang="en-US" dirty="0"/>
          </a:p>
        </p:txBody>
      </p:sp>
      <p:sp>
        <p:nvSpPr>
          <p:cNvPr id="20480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a:defRPr/>
            </a:pPr>
            <a:r>
              <a:rPr lang="en-US" altLang="en-US" dirty="0"/>
              <a:t>Beverly Treumann for Health Care Interpreter Network</a:t>
            </a:r>
          </a:p>
        </p:txBody>
      </p:sp>
      <p:sp>
        <p:nvSpPr>
          <p:cNvPr id="204806"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a:defRPr/>
            </a:pPr>
            <a:fld id="{DA21C7D6-1CB2-4FD6-9501-A3B7B7828993}" type="slidenum">
              <a:rPr lang="en-US" altLang="en-US"/>
              <a:pPr>
                <a:defRPr/>
              </a:pPr>
              <a:t>‹#›</a:t>
            </a:fld>
            <a:endParaRPr lang="en-US" altLang="en-US" dirty="0"/>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756"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7" r:id="rId13"/>
  </p:sldLayoutIdLst>
  <p:timing>
    <p:tnLst>
      <p:par>
        <p:cTn id="1" dur="indefinite" restart="never" nodeType="tmRoot"/>
      </p:par>
    </p:tnLst>
  </p:timing>
  <p:hf hdr="0" ft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erdana" pitchFamily="34" charset="0"/>
        </a:defRPr>
      </a:lvl2pPr>
      <a:lvl3pPr algn="l" rtl="0" eaLnBrk="0" fontAlgn="base" hangingPunct="0">
        <a:spcBef>
          <a:spcPct val="0"/>
        </a:spcBef>
        <a:spcAft>
          <a:spcPct val="0"/>
        </a:spcAft>
        <a:defRPr sz="4200">
          <a:solidFill>
            <a:schemeClr val="tx2"/>
          </a:solidFill>
          <a:latin typeface="Verdana" pitchFamily="34" charset="0"/>
        </a:defRPr>
      </a:lvl3pPr>
      <a:lvl4pPr algn="l" rtl="0" eaLnBrk="0" fontAlgn="base" hangingPunct="0">
        <a:spcBef>
          <a:spcPct val="0"/>
        </a:spcBef>
        <a:spcAft>
          <a:spcPct val="0"/>
        </a:spcAft>
        <a:defRPr sz="4200">
          <a:solidFill>
            <a:schemeClr val="tx2"/>
          </a:solidFill>
          <a:latin typeface="Verdana" pitchFamily="34" charset="0"/>
        </a:defRPr>
      </a:lvl4pPr>
      <a:lvl5pPr algn="l" rtl="0" eaLnBrk="0" fontAlgn="base" hangingPunct="0">
        <a:spcBef>
          <a:spcPct val="0"/>
        </a:spcBef>
        <a:spcAft>
          <a:spcPct val="0"/>
        </a:spcAft>
        <a:defRPr sz="4200">
          <a:solidFill>
            <a:schemeClr val="tx2"/>
          </a:solidFill>
          <a:latin typeface="Verdana" pitchFamily="34" charset="0"/>
        </a:defRPr>
      </a:lvl5pPr>
      <a:lvl6pPr marL="457200" algn="l" rtl="0" fontAlgn="base">
        <a:spcBef>
          <a:spcPct val="0"/>
        </a:spcBef>
        <a:spcAft>
          <a:spcPct val="0"/>
        </a:spcAft>
        <a:defRPr sz="4200">
          <a:solidFill>
            <a:schemeClr val="tx2"/>
          </a:solidFill>
          <a:latin typeface="Verdana" pitchFamily="34" charset="0"/>
        </a:defRPr>
      </a:lvl6pPr>
      <a:lvl7pPr marL="914400" algn="l" rtl="0" fontAlgn="base">
        <a:spcBef>
          <a:spcPct val="0"/>
        </a:spcBef>
        <a:spcAft>
          <a:spcPct val="0"/>
        </a:spcAft>
        <a:defRPr sz="4200">
          <a:solidFill>
            <a:schemeClr val="tx2"/>
          </a:solidFill>
          <a:latin typeface="Verdana" pitchFamily="34" charset="0"/>
        </a:defRPr>
      </a:lvl7pPr>
      <a:lvl8pPr marL="1371600" algn="l" rtl="0" fontAlgn="base">
        <a:spcBef>
          <a:spcPct val="0"/>
        </a:spcBef>
        <a:spcAft>
          <a:spcPct val="0"/>
        </a:spcAft>
        <a:defRPr sz="4200">
          <a:solidFill>
            <a:schemeClr val="tx2"/>
          </a:solidFill>
          <a:latin typeface="Verdana" pitchFamily="34" charset="0"/>
        </a:defRPr>
      </a:lvl8pPr>
      <a:lvl9pPr marL="1828800" algn="l" rtl="0" fontAlgn="base">
        <a:spcBef>
          <a:spcPct val="0"/>
        </a:spcBef>
        <a:spcAft>
          <a:spcPct val="0"/>
        </a:spcAft>
        <a:defRPr sz="42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learn.hcin.org/"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ommonwealthfund.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online.org/" TargetMode="External"/><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cindyroat.com/" TargetMode="External"/><Relationship Id="rId5" Type="http://schemas.openxmlformats.org/officeDocument/2006/relationships/hyperlink" Target="http://www.ncihc.org/" TargetMode="External"/><Relationship Id="rId4" Type="http://schemas.openxmlformats.org/officeDocument/2006/relationships/hyperlink" Target="http://www.imiaweb.org/"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certifiedmedicalinterpreters.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hyperlink" Target="http://www.nlm.nih.gov/medlineplus/medicalwords.html" TargetMode="Externa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s://www.dmu.edu/medterms/" TargetMode="External"/><Relationship Id="rId2" Type="http://schemas.openxmlformats.org/officeDocument/2006/relationships/hyperlink" Target="https://www.coursera.org/course/clinicalterminology" TargetMode="Externa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00100" y="1371600"/>
            <a:ext cx="7696200" cy="2438400"/>
          </a:xfrm>
        </p:spPr>
        <p:txBody>
          <a:bodyPr/>
          <a:lstStyle/>
          <a:p>
            <a:pPr eaLnBrk="1" hangingPunct="1"/>
            <a:r>
              <a:rPr lang="en-US" sz="4600" dirty="0">
                <a:latin typeface="Tahoma" panose="020B0604030504040204" pitchFamily="34" charset="0"/>
                <a:ea typeface="Tahoma" panose="020B0604030504040204" pitchFamily="34" charset="0"/>
                <a:cs typeface="Tahoma" panose="020B0604030504040204" pitchFamily="34" charset="0"/>
              </a:rPr>
              <a:t>For Healthcare </a:t>
            </a:r>
            <a:r>
              <a:rPr lang="en-US" sz="4600" dirty="0" smtClean="0">
                <a:latin typeface="Tahoma" panose="020B0604030504040204" pitchFamily="34" charset="0"/>
                <a:ea typeface="Tahoma" panose="020B0604030504040204" pitchFamily="34" charset="0"/>
                <a:cs typeface="Tahoma" panose="020B0604030504040204" pitchFamily="34" charset="0"/>
              </a:rPr>
              <a:t/>
            </a:r>
            <a:br>
              <a:rPr lang="en-US" sz="4600" dirty="0" smtClean="0">
                <a:latin typeface="Tahoma" panose="020B0604030504040204" pitchFamily="34" charset="0"/>
                <a:ea typeface="Tahoma" panose="020B0604030504040204" pitchFamily="34" charset="0"/>
                <a:cs typeface="Tahoma" panose="020B0604030504040204" pitchFamily="34" charset="0"/>
              </a:rPr>
            </a:br>
            <a:r>
              <a:rPr lang="en-US" sz="4600" dirty="0">
                <a:latin typeface="Tahoma" panose="020B0604030504040204" pitchFamily="34" charset="0"/>
                <a:ea typeface="Tahoma" panose="020B0604030504040204" pitchFamily="34" charset="0"/>
                <a:cs typeface="Tahoma" panose="020B0604030504040204" pitchFamily="34" charset="0"/>
              </a:rPr>
              <a:t>Interpreters</a:t>
            </a:r>
            <a:r>
              <a:rPr lang="en-US" sz="4600" dirty="0" smtClean="0">
                <a:latin typeface="Tahoma" panose="020B0604030504040204" pitchFamily="34" charset="0"/>
                <a:ea typeface="Tahoma" panose="020B0604030504040204" pitchFamily="34" charset="0"/>
                <a:cs typeface="Tahoma" panose="020B0604030504040204" pitchFamily="34" charset="0"/>
              </a:rPr>
              <a:t>: </a:t>
            </a:r>
            <a:r>
              <a:rPr lang="en-US" sz="3200" dirty="0" smtClean="0">
                <a:solidFill>
                  <a:schemeClr val="tx1"/>
                </a:solidFill>
                <a:latin typeface="Tahoma" panose="020B0604030504040204" pitchFamily="34" charset="0"/>
                <a:ea typeface="Tahoma" panose="020B0604030504040204" pitchFamily="34" charset="0"/>
                <a:cs typeface="Tahoma" panose="020B0604030504040204" pitchFamily="34" charset="0"/>
              </a:rPr>
              <a:t>Short </a:t>
            </a: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Review of Ethics, Standards, Roles,  Legislation and Regulations, and Terminology Tips</a:t>
            </a:r>
            <a:r>
              <a:rPr lang="en-US" sz="4600" dirty="0">
                <a:latin typeface="Tahoma" panose="020B0604030504040204" pitchFamily="34" charset="0"/>
                <a:ea typeface="Tahoma" panose="020B0604030504040204" pitchFamily="34" charset="0"/>
                <a:cs typeface="Tahoma" panose="020B0604030504040204" pitchFamily="34" charset="0"/>
              </a:rPr>
              <a:t/>
            </a:r>
            <a:br>
              <a:rPr lang="en-US" sz="4600" dirty="0">
                <a:latin typeface="Tahoma" panose="020B0604030504040204" pitchFamily="34" charset="0"/>
                <a:ea typeface="Tahoma" panose="020B0604030504040204" pitchFamily="34" charset="0"/>
                <a:cs typeface="Tahoma" panose="020B0604030504040204" pitchFamily="34" charset="0"/>
              </a:rPr>
            </a:br>
            <a:endParaRPr lang="en-US" sz="4600" dirty="0" smtClean="0">
              <a:latin typeface="Tahoma" panose="020B0604030504040204" pitchFamily="34" charset="0"/>
              <a:ea typeface="Tahoma" panose="020B0604030504040204" pitchFamily="34" charset="0"/>
              <a:cs typeface="Tahoma" panose="020B0604030504040204" pitchFamily="34" charset="0"/>
            </a:endParaRPr>
          </a:p>
        </p:txBody>
      </p:sp>
      <p:sp>
        <p:nvSpPr>
          <p:cNvPr id="3075" name="Rectangle 3"/>
          <p:cNvSpPr>
            <a:spLocks noGrp="1" noChangeArrowheads="1"/>
          </p:cNvSpPr>
          <p:nvPr>
            <p:ph type="subTitle" idx="1"/>
          </p:nvPr>
        </p:nvSpPr>
        <p:spPr>
          <a:xfrm>
            <a:off x="1981200" y="3962400"/>
            <a:ext cx="6553200" cy="2209800"/>
          </a:xfrm>
        </p:spPr>
        <p:txBody>
          <a:bodyPr/>
          <a:lstStyle/>
          <a:p>
            <a:pPr eaLnBrk="1" hangingPunct="1"/>
            <a:endParaRPr lang="en-US" i="1" dirty="0" smtClean="0">
              <a:latin typeface="Tahoma" panose="020B0604030504040204" pitchFamily="34" charset="0"/>
              <a:ea typeface="Tahoma" panose="020B0604030504040204" pitchFamily="34" charset="0"/>
              <a:cs typeface="Tahoma" panose="020B0604030504040204" pitchFamily="34" charset="0"/>
            </a:endParaRPr>
          </a:p>
          <a:p>
            <a:pPr eaLnBrk="1" hangingPunct="1"/>
            <a:r>
              <a:rPr lang="en-US" i="1" dirty="0" smtClean="0">
                <a:latin typeface="Tahoma" panose="020B0604030504040204" pitchFamily="34" charset="0"/>
                <a:ea typeface="Tahoma" panose="020B0604030504040204" pitchFamily="34" charset="0"/>
                <a:cs typeface="Tahoma" panose="020B0604030504040204" pitchFamily="34" charset="0"/>
              </a:rPr>
              <a:t>--Or</a:t>
            </a:r>
            <a:r>
              <a:rPr lang="en-US" i="1" dirty="0">
                <a:latin typeface="Tahoma" panose="020B0604030504040204" pitchFamily="34" charset="0"/>
                <a:ea typeface="Tahoma" panose="020B0604030504040204" pitchFamily="34" charset="0"/>
                <a:cs typeface="Tahoma" panose="020B0604030504040204" pitchFamily="34" charset="0"/>
              </a:rPr>
              <a:t>, getting yourself ready for Part 1 of either national certification test</a:t>
            </a:r>
            <a:endParaRPr lang="en-US" i="1" dirty="0" smtClean="0">
              <a:latin typeface="Tahoma" panose="020B0604030504040204" pitchFamily="34" charset="0"/>
              <a:ea typeface="Tahoma" panose="020B0604030504040204" pitchFamily="34" charset="0"/>
              <a:cs typeface="Tahoma" panose="020B0604030504040204" pitchFamily="34" charset="0"/>
            </a:endParaRPr>
          </a:p>
        </p:txBody>
      </p:sp>
      <p:sp>
        <p:nvSpPr>
          <p:cNvPr id="3076" name="Text Box 4"/>
          <p:cNvSpPr txBox="1">
            <a:spLocks noChangeArrowheads="1"/>
          </p:cNvSpPr>
          <p:nvPr/>
        </p:nvSpPr>
        <p:spPr bwMode="auto">
          <a:xfrm>
            <a:off x="381000" y="5257800"/>
            <a:ext cx="8534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3"/>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5C77544-E877-4FEB-8717-27B0318BD901}" type="slidenum">
              <a:rPr lang="en-US" altLang="en-US" smtClean="0">
                <a:latin typeface="Garamond" pitchFamily="18" charset="0"/>
              </a:rPr>
              <a:pPr eaLnBrk="1" hangingPunct="1"/>
              <a:t>10</a:t>
            </a:fld>
            <a:endParaRPr lang="en-US" altLang="en-US" smtClean="0">
              <a:latin typeface="Garamond" pitchFamily="18" charset="0"/>
            </a:endParaRPr>
          </a:p>
        </p:txBody>
      </p:sp>
      <p:sp>
        <p:nvSpPr>
          <p:cNvPr id="10245" name="AutoShape 4"/>
          <p:cNvSpPr>
            <a:spLocks noChangeArrowheads="1"/>
          </p:cNvSpPr>
          <p:nvPr/>
        </p:nvSpPr>
        <p:spPr bwMode="auto">
          <a:xfrm>
            <a:off x="685800" y="457200"/>
            <a:ext cx="6629400" cy="5334000"/>
          </a:xfrm>
          <a:prstGeom prst="triangle">
            <a:avLst>
              <a:gd name="adj" fmla="val 50000"/>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Line 5"/>
          <p:cNvSpPr>
            <a:spLocks noChangeShapeType="1"/>
          </p:cNvSpPr>
          <p:nvPr/>
        </p:nvSpPr>
        <p:spPr bwMode="auto">
          <a:xfrm>
            <a:off x="2209800" y="3352800"/>
            <a:ext cx="3505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 name="Line 6"/>
          <p:cNvSpPr>
            <a:spLocks noChangeShapeType="1"/>
          </p:cNvSpPr>
          <p:nvPr/>
        </p:nvSpPr>
        <p:spPr bwMode="auto">
          <a:xfrm>
            <a:off x="1447800" y="4495800"/>
            <a:ext cx="510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8" name="Line 7"/>
          <p:cNvSpPr>
            <a:spLocks noChangeShapeType="1"/>
          </p:cNvSpPr>
          <p:nvPr/>
        </p:nvSpPr>
        <p:spPr bwMode="auto">
          <a:xfrm>
            <a:off x="2971800" y="2133600"/>
            <a:ext cx="2057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9" name="Text Box 8"/>
          <p:cNvSpPr txBox="1">
            <a:spLocks noChangeArrowheads="1"/>
          </p:cNvSpPr>
          <p:nvPr/>
        </p:nvSpPr>
        <p:spPr bwMode="auto">
          <a:xfrm>
            <a:off x="1828800" y="4876800"/>
            <a:ext cx="3848100" cy="646331"/>
          </a:xfrm>
          <a:prstGeom prst="rect">
            <a:avLst/>
          </a:prstGeom>
          <a:solidFill>
            <a:srgbClr val="FFD55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dirty="0"/>
              <a:t>Message </a:t>
            </a:r>
            <a:r>
              <a:rPr lang="en-US" dirty="0" smtClean="0"/>
              <a:t>Converter (KP &amp; other material: “conduit”)</a:t>
            </a:r>
            <a:endParaRPr lang="en-US" dirty="0"/>
          </a:p>
        </p:txBody>
      </p:sp>
      <p:sp>
        <p:nvSpPr>
          <p:cNvPr id="10250" name="Text Box 9"/>
          <p:cNvSpPr txBox="1">
            <a:spLocks noChangeArrowheads="1"/>
          </p:cNvSpPr>
          <p:nvPr/>
        </p:nvSpPr>
        <p:spPr bwMode="auto">
          <a:xfrm>
            <a:off x="2438400" y="3810000"/>
            <a:ext cx="6477000" cy="366713"/>
          </a:xfrm>
          <a:prstGeom prst="rect">
            <a:avLst/>
          </a:prstGeom>
          <a:solidFill>
            <a:srgbClr val="99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Message Clarifier</a:t>
            </a:r>
          </a:p>
        </p:txBody>
      </p:sp>
      <p:sp>
        <p:nvSpPr>
          <p:cNvPr id="10251" name="Text Box 10"/>
          <p:cNvSpPr txBox="1">
            <a:spLocks noChangeArrowheads="1"/>
          </p:cNvSpPr>
          <p:nvPr/>
        </p:nvSpPr>
        <p:spPr bwMode="auto">
          <a:xfrm>
            <a:off x="3200400" y="25146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p>
        </p:txBody>
      </p:sp>
      <p:sp>
        <p:nvSpPr>
          <p:cNvPr id="10252" name="Text Box 11"/>
          <p:cNvSpPr txBox="1">
            <a:spLocks noChangeArrowheads="1"/>
          </p:cNvSpPr>
          <p:nvPr/>
        </p:nvSpPr>
        <p:spPr bwMode="auto">
          <a:xfrm>
            <a:off x="3352800" y="2667000"/>
            <a:ext cx="4724400" cy="366713"/>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Cultural Clarifier</a:t>
            </a:r>
          </a:p>
        </p:txBody>
      </p:sp>
      <p:sp>
        <p:nvSpPr>
          <p:cNvPr id="10253" name="Text Box 12"/>
          <p:cNvSpPr txBox="1">
            <a:spLocks noChangeArrowheads="1"/>
          </p:cNvSpPr>
          <p:nvPr/>
        </p:nvSpPr>
        <p:spPr bwMode="auto">
          <a:xfrm>
            <a:off x="3886200" y="1295400"/>
            <a:ext cx="3810000" cy="915988"/>
          </a:xfrm>
          <a:prstGeom prst="rect">
            <a:avLst/>
          </a:prstGeom>
          <a:solidFill>
            <a:schemeClr val="tx2">
              <a:lumMod val="20000"/>
              <a:lumOff val="80000"/>
            </a:schemeClr>
          </a:solidFill>
          <a:ln>
            <a:noFill/>
          </a:ln>
          <a:effec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dirty="0"/>
              <a:t>Patient Advocacy – like fats and sweets in the old food pyramid: use sparingly.</a:t>
            </a:r>
          </a:p>
        </p:txBody>
      </p:sp>
      <p:sp>
        <p:nvSpPr>
          <p:cNvPr id="10254" name="Text Box 13"/>
          <p:cNvSpPr txBox="1">
            <a:spLocks noChangeArrowheads="1"/>
          </p:cNvSpPr>
          <p:nvPr/>
        </p:nvSpPr>
        <p:spPr bwMode="auto">
          <a:xfrm>
            <a:off x="762000" y="609600"/>
            <a:ext cx="2438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4400" dirty="0">
                <a:solidFill>
                  <a:schemeClr val="tx2"/>
                </a:solidFill>
                <a:latin typeface="Tahoma" panose="020B0604030504040204" pitchFamily="34" charset="0"/>
                <a:ea typeface="Tahoma" panose="020B0604030504040204" pitchFamily="34" charset="0"/>
                <a:cs typeface="Tahoma" panose="020B0604030504040204" pitchFamily="34" charset="0"/>
              </a:rPr>
              <a:t>Roles</a:t>
            </a:r>
          </a:p>
        </p:txBody>
      </p:sp>
      <p:sp>
        <p:nvSpPr>
          <p:cNvPr id="10255" name="Text Box 14"/>
          <p:cNvSpPr txBox="1">
            <a:spLocks noChangeArrowheads="1"/>
          </p:cNvSpPr>
          <p:nvPr/>
        </p:nvSpPr>
        <p:spPr bwMode="auto">
          <a:xfrm>
            <a:off x="685800" y="1495425"/>
            <a:ext cx="2057400"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dirty="0">
                <a:latin typeface="Tahoma" panose="020B0604030504040204" pitchFamily="34" charset="0"/>
                <a:ea typeface="Tahoma" panose="020B0604030504040204" pitchFamily="34" charset="0"/>
                <a:cs typeface="Tahoma" panose="020B0604030504040204" pitchFamily="34" charset="0"/>
              </a:rPr>
              <a:t>Roles as listed in the CHIA Standards. </a:t>
            </a:r>
            <a:r>
              <a:rPr lang="en-US" dirty="0" smtClean="0">
                <a:latin typeface="Tahoma" panose="020B0604030504040204" pitchFamily="34" charset="0"/>
                <a:ea typeface="Tahoma" panose="020B0604030504040204" pitchFamily="34" charset="0"/>
                <a:cs typeface="Tahoma" panose="020B0604030504040204" pitchFamily="34" charset="0"/>
              </a:rPr>
              <a:t>Other writers and  publications*, including </a:t>
            </a:r>
            <a:r>
              <a:rPr lang="en-US" dirty="0" err="1" smtClean="0">
                <a:latin typeface="Tahoma" panose="020B0604030504040204" pitchFamily="34" charset="0"/>
                <a:ea typeface="Tahoma" panose="020B0604030504040204" pitchFamily="34" charset="0"/>
                <a:cs typeface="Tahoma" panose="020B0604030504040204" pitchFamily="34" charset="0"/>
              </a:rPr>
              <a:t>Roat</a:t>
            </a:r>
            <a:r>
              <a:rPr lang="en-US" dirty="0" smtClean="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list “cultural broker” instead of </a:t>
            </a:r>
            <a:br>
              <a:rPr lang="en-US" dirty="0">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rPr>
              <a:t>“cultural </a:t>
            </a:r>
            <a:br>
              <a:rPr lang="en-US" dirty="0">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rPr>
              <a:t>clarifier.”</a:t>
            </a:r>
          </a:p>
          <a:p>
            <a:pPr eaLnBrk="1" hangingPunct="1">
              <a:spcBef>
                <a:spcPct val="50000"/>
              </a:spcBef>
            </a:pPr>
            <a:endParaRPr lang="en-US" dirty="0"/>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18" name="Rectangle 1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3"/>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989DC38-C399-4589-8404-25DC53C20FBD}" type="slidenum">
              <a:rPr lang="en-US" altLang="en-US" smtClean="0">
                <a:latin typeface="Garamond" pitchFamily="18" charset="0"/>
              </a:rPr>
              <a:pPr eaLnBrk="1" hangingPunct="1"/>
              <a:t>11</a:t>
            </a:fld>
            <a:endParaRPr lang="en-US" altLang="en-US" smtClean="0">
              <a:latin typeface="Garamond" pitchFamily="18" charset="0"/>
            </a:endParaRPr>
          </a:p>
        </p:txBody>
      </p:sp>
      <p:sp>
        <p:nvSpPr>
          <p:cNvPr id="11269" name="Rectangle 2"/>
          <p:cNvSpPr>
            <a:spLocks noGrp="1" noChangeArrowheads="1"/>
          </p:cNvSpPr>
          <p:nvPr>
            <p:ph type="title" idx="4294967295"/>
          </p:nvPr>
        </p:nvSpPr>
        <p:spPr>
          <a:xfrm>
            <a:off x="609600" y="381000"/>
            <a:ext cx="8077200" cy="762000"/>
          </a:xfrm>
          <a:ln w="3175">
            <a:solidFill>
              <a:schemeClr val="tx1"/>
            </a:solidFill>
            <a:miter lim="800000"/>
            <a:headEnd/>
            <a:tailEnd/>
          </a:ln>
          <a:extLst>
            <a:ext uri="{909E8E84-426E-40DD-AFC4-6F175D3DCCD1}">
              <a14:hiddenFill xmlns:a14="http://schemas.microsoft.com/office/drawing/2010/main">
                <a:solidFill>
                  <a:srgbClr val="FF9900"/>
                </a:solidFill>
              </a14:hiddenFill>
            </a:ext>
          </a:extLst>
        </p:spPr>
        <p:txBody>
          <a:bodyPr/>
          <a:lstStyle/>
          <a:p>
            <a:pPr algn="ctr" eaLnBrk="1" hangingPunct="1"/>
            <a:r>
              <a:rPr lang="en-US" sz="14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Roles Presented at a 2003 CHIA conference:</a:t>
            </a:r>
            <a:r>
              <a:rPr lang="en-US" sz="20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 </a:t>
            </a:r>
            <a:br>
              <a:rPr lang="en-US" sz="20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br>
            <a:r>
              <a:rPr lang="en-US" sz="20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“The Healthcare Interpreting Ladder”</a:t>
            </a:r>
          </a:p>
        </p:txBody>
      </p:sp>
      <p:sp>
        <p:nvSpPr>
          <p:cNvPr id="11270" name="Rectangle 3"/>
          <p:cNvSpPr>
            <a:spLocks noChangeArrowheads="1"/>
          </p:cNvSpPr>
          <p:nvPr/>
        </p:nvSpPr>
        <p:spPr bwMode="auto">
          <a:xfrm>
            <a:off x="1600200" y="5867400"/>
            <a:ext cx="5638800" cy="4572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ADVANCED TO SUPERIOR BILINGUAL PROFICIENCY</a:t>
            </a:r>
          </a:p>
        </p:txBody>
      </p:sp>
      <p:sp>
        <p:nvSpPr>
          <p:cNvPr id="11271" name="Rectangle 4"/>
          <p:cNvSpPr>
            <a:spLocks noChangeArrowheads="1"/>
          </p:cNvSpPr>
          <p:nvPr/>
        </p:nvSpPr>
        <p:spPr bwMode="auto">
          <a:xfrm>
            <a:off x="1981200" y="5486400"/>
            <a:ext cx="4953000" cy="3810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PRE-SESSION – 1</a:t>
            </a:r>
            <a:r>
              <a:rPr lang="en-US" sz="1600" b="1" baseline="30000"/>
              <a:t>ST</a:t>
            </a:r>
            <a:r>
              <a:rPr lang="en-US" sz="1600" b="1"/>
              <a:t> PERSON - POSITIONING</a:t>
            </a:r>
          </a:p>
        </p:txBody>
      </p:sp>
      <p:sp>
        <p:nvSpPr>
          <p:cNvPr id="11272" name="Rectangle 5"/>
          <p:cNvSpPr>
            <a:spLocks noChangeArrowheads="1"/>
          </p:cNvSpPr>
          <p:nvPr/>
        </p:nvSpPr>
        <p:spPr bwMode="auto">
          <a:xfrm>
            <a:off x="2895600" y="1295400"/>
            <a:ext cx="304800" cy="41910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1273" name="Rectangle 6"/>
          <p:cNvSpPr>
            <a:spLocks noChangeArrowheads="1"/>
          </p:cNvSpPr>
          <p:nvPr/>
        </p:nvSpPr>
        <p:spPr bwMode="auto">
          <a:xfrm>
            <a:off x="5943600" y="1295400"/>
            <a:ext cx="304800" cy="41910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Rectangle 7"/>
          <p:cNvSpPr>
            <a:spLocks noChangeArrowheads="1"/>
          </p:cNvSpPr>
          <p:nvPr/>
        </p:nvSpPr>
        <p:spPr bwMode="auto">
          <a:xfrm>
            <a:off x="3200400" y="4572000"/>
            <a:ext cx="2743200" cy="4572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MESSAGE CONVERTER</a:t>
            </a:r>
          </a:p>
        </p:txBody>
      </p:sp>
      <p:sp>
        <p:nvSpPr>
          <p:cNvPr id="11275" name="Rectangle 8"/>
          <p:cNvSpPr>
            <a:spLocks noChangeArrowheads="1"/>
          </p:cNvSpPr>
          <p:nvPr/>
        </p:nvSpPr>
        <p:spPr bwMode="auto">
          <a:xfrm>
            <a:off x="3200400" y="3505200"/>
            <a:ext cx="2743200" cy="4572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MESSAGE CLARIFIER</a:t>
            </a:r>
          </a:p>
        </p:txBody>
      </p:sp>
      <p:sp>
        <p:nvSpPr>
          <p:cNvPr id="11276" name="Rectangle 9"/>
          <p:cNvSpPr>
            <a:spLocks noChangeArrowheads="1"/>
          </p:cNvSpPr>
          <p:nvPr/>
        </p:nvSpPr>
        <p:spPr bwMode="auto">
          <a:xfrm>
            <a:off x="3200400" y="2438400"/>
            <a:ext cx="2743200" cy="4572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CULTURAL CLARIFIER</a:t>
            </a:r>
          </a:p>
        </p:txBody>
      </p:sp>
      <p:sp>
        <p:nvSpPr>
          <p:cNvPr id="11277" name="Rectangle 10"/>
          <p:cNvSpPr>
            <a:spLocks noChangeArrowheads="1"/>
          </p:cNvSpPr>
          <p:nvPr/>
        </p:nvSpPr>
        <p:spPr bwMode="auto">
          <a:xfrm>
            <a:off x="3200400" y="1295400"/>
            <a:ext cx="2743200" cy="457200"/>
          </a:xfrm>
          <a:prstGeom prst="rect">
            <a:avLst/>
          </a:prstGeom>
          <a:solidFill>
            <a:srgbClr val="DEC3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PATIENT ADVOCATE</a:t>
            </a:r>
          </a:p>
        </p:txBody>
      </p:sp>
      <p:sp>
        <p:nvSpPr>
          <p:cNvPr id="11278" name="Rectangle 11"/>
          <p:cNvSpPr>
            <a:spLocks noChangeArrowheads="1"/>
          </p:cNvSpPr>
          <p:nvPr/>
        </p:nvSpPr>
        <p:spPr bwMode="auto">
          <a:xfrm>
            <a:off x="3276600" y="1752600"/>
            <a:ext cx="259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rgbClr val="000066"/>
                </a:solidFill>
              </a:rPr>
              <a:t>Systemic Barriers</a:t>
            </a:r>
          </a:p>
        </p:txBody>
      </p:sp>
      <p:sp>
        <p:nvSpPr>
          <p:cNvPr id="11279" name="Rectangle 12"/>
          <p:cNvSpPr>
            <a:spLocks noChangeArrowheads="1"/>
          </p:cNvSpPr>
          <p:nvPr/>
        </p:nvSpPr>
        <p:spPr bwMode="auto">
          <a:xfrm>
            <a:off x="3276600" y="2971800"/>
            <a:ext cx="2590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rgbClr val="000066"/>
                </a:solidFill>
              </a:rPr>
              <a:t>Culture Barriers</a:t>
            </a:r>
          </a:p>
        </p:txBody>
      </p:sp>
      <p:sp>
        <p:nvSpPr>
          <p:cNvPr id="11280" name="Rectangle 13"/>
          <p:cNvSpPr>
            <a:spLocks noChangeArrowheads="1"/>
          </p:cNvSpPr>
          <p:nvPr/>
        </p:nvSpPr>
        <p:spPr bwMode="auto">
          <a:xfrm>
            <a:off x="3276600" y="3962400"/>
            <a:ext cx="2590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rgbClr val="000066"/>
                </a:solidFill>
              </a:rPr>
              <a:t>Register Barriers</a:t>
            </a:r>
          </a:p>
        </p:txBody>
      </p:sp>
      <p:sp>
        <p:nvSpPr>
          <p:cNvPr id="11281" name="Rectangle 14"/>
          <p:cNvSpPr>
            <a:spLocks noChangeArrowheads="1"/>
          </p:cNvSpPr>
          <p:nvPr/>
        </p:nvSpPr>
        <p:spPr bwMode="auto">
          <a:xfrm>
            <a:off x="3276600" y="50292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rgbClr val="000066"/>
                </a:solidFill>
              </a:rPr>
              <a:t>Language Barriers</a:t>
            </a:r>
          </a:p>
        </p:txBody>
      </p:sp>
      <p:sp>
        <p:nvSpPr>
          <p:cNvPr id="11282" name="Text Box 15"/>
          <p:cNvSpPr txBox="1">
            <a:spLocks noChangeArrowheads="1"/>
          </p:cNvSpPr>
          <p:nvPr/>
        </p:nvSpPr>
        <p:spPr bwMode="auto">
          <a:xfrm>
            <a:off x="838200" y="20574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p>
        </p:txBody>
      </p:sp>
      <p:sp>
        <p:nvSpPr>
          <p:cNvPr id="11283" name="Text Box 16"/>
          <p:cNvSpPr txBox="1">
            <a:spLocks noChangeArrowheads="1"/>
          </p:cNvSpPr>
          <p:nvPr/>
        </p:nvSpPr>
        <p:spPr bwMode="auto">
          <a:xfrm>
            <a:off x="533400" y="1371600"/>
            <a:ext cx="2286000" cy="4043363"/>
          </a:xfrm>
          <a:prstGeom prst="rect">
            <a:avLst/>
          </a:prstGeom>
          <a:noFill/>
          <a:ln w="9525">
            <a:solidFill>
              <a:srgbClr val="9B6F35"/>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dirty="0">
                <a:solidFill>
                  <a:srgbClr val="006600"/>
                </a:solidFill>
                <a:latin typeface="Tahoma" panose="020B0604030504040204" pitchFamily="34" charset="0"/>
                <a:ea typeface="Tahoma" panose="020B0604030504040204" pitchFamily="34" charset="0"/>
                <a:cs typeface="Tahoma" panose="020B0604030504040204" pitchFamily="34" charset="0"/>
              </a:rPr>
              <a:t>FRAME:</a:t>
            </a:r>
          </a:p>
          <a:p>
            <a:pPr eaLnBrk="1" hangingPunct="1">
              <a:spcBef>
                <a:spcPct val="50000"/>
              </a:spcBef>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(Professionalization of Healthcare Interpreting)</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CHIA</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Testing</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Language Training</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CEUs</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Organizational                                                                                                 Policies</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Job Descriptions</a:t>
            </a:r>
          </a:p>
          <a:p>
            <a:pPr eaLnBrk="1" hangingPunct="1">
              <a:spcBef>
                <a:spcPct val="50000"/>
              </a:spcBef>
              <a:buFontTx/>
              <a:buChar char="•"/>
            </a:pPr>
            <a:r>
              <a:rPr lang="en-US" sz="1600" b="1" dirty="0">
                <a:solidFill>
                  <a:srgbClr val="006600"/>
                </a:solidFill>
                <a:latin typeface="Tahoma" panose="020B0604030504040204" pitchFamily="34" charset="0"/>
                <a:ea typeface="Tahoma" panose="020B0604030504040204" pitchFamily="34" charset="0"/>
                <a:cs typeface="Tahoma" panose="020B0604030504040204" pitchFamily="34" charset="0"/>
              </a:rPr>
              <a:t>Certification</a:t>
            </a:r>
          </a:p>
        </p:txBody>
      </p:sp>
      <p:sp>
        <p:nvSpPr>
          <p:cNvPr id="11284" name="Line 17"/>
          <p:cNvSpPr>
            <a:spLocks noChangeShapeType="1"/>
          </p:cNvSpPr>
          <p:nvPr/>
        </p:nvSpPr>
        <p:spPr bwMode="auto">
          <a:xfrm>
            <a:off x="1447800" y="1524000"/>
            <a:ext cx="1600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5" name="Text Box 18"/>
          <p:cNvSpPr txBox="1">
            <a:spLocks noChangeArrowheads="1"/>
          </p:cNvSpPr>
          <p:nvPr/>
        </p:nvSpPr>
        <p:spPr bwMode="auto">
          <a:xfrm>
            <a:off x="6553200" y="1536700"/>
            <a:ext cx="2209800" cy="4216539"/>
          </a:xfrm>
          <a:prstGeom prst="rect">
            <a:avLst/>
          </a:prstGeom>
          <a:noFill/>
          <a:ln w="3175">
            <a:solidFill>
              <a:srgbClr val="9B6F35"/>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dirty="0">
                <a:solidFill>
                  <a:srgbClr val="CC0000"/>
                </a:solidFill>
              </a:rPr>
              <a:t>  </a:t>
            </a:r>
            <a:r>
              <a:rPr lang="en-US" b="1" dirty="0">
                <a:solidFill>
                  <a:srgbClr val="0000FF"/>
                </a:solidFill>
                <a:latin typeface="Tahoma" panose="020B0604030504040204" pitchFamily="34" charset="0"/>
                <a:ea typeface="Tahoma" panose="020B0604030504040204" pitchFamily="34" charset="0"/>
                <a:cs typeface="Tahoma" panose="020B0604030504040204" pitchFamily="34" charset="0"/>
              </a:rPr>
              <a:t>HEALTHCARE             INTERPRETERS:</a:t>
            </a:r>
          </a:p>
          <a:p>
            <a:pPr eaLnBrk="1" hangingPunct="1">
              <a:spcBef>
                <a:spcPct val="50000"/>
              </a:spcBef>
              <a:buFontTx/>
              <a:buChar char="•"/>
            </a:pPr>
            <a:r>
              <a:rPr lang="en-US" sz="1600" b="1" dirty="0">
                <a:solidFill>
                  <a:srgbClr val="0000FF"/>
                </a:solidFill>
                <a:latin typeface="Tahoma" panose="020B0604030504040204" pitchFamily="34" charset="0"/>
                <a:ea typeface="Tahoma" panose="020B0604030504040204" pitchFamily="34" charset="0"/>
                <a:cs typeface="Tahoma" panose="020B0604030504040204" pitchFamily="34" charset="0"/>
              </a:rPr>
              <a:t> go up &amp; down the steps of the ladder, </a:t>
            </a:r>
          </a:p>
          <a:p>
            <a:pPr eaLnBrk="1" hangingPunct="1">
              <a:spcBef>
                <a:spcPct val="50000"/>
              </a:spcBef>
              <a:buFontTx/>
              <a:buChar char="•"/>
            </a:pPr>
            <a:r>
              <a:rPr lang="en-US" sz="1600" b="1" dirty="0">
                <a:solidFill>
                  <a:srgbClr val="0000FF"/>
                </a:solidFill>
                <a:latin typeface="Tahoma" panose="020B0604030504040204" pitchFamily="34" charset="0"/>
                <a:ea typeface="Tahoma" panose="020B0604030504040204" pitchFamily="34" charset="0"/>
                <a:cs typeface="Tahoma" panose="020B0604030504040204" pitchFamily="34" charset="0"/>
              </a:rPr>
              <a:t> move in &amp; out of roles </a:t>
            </a:r>
          </a:p>
          <a:p>
            <a:pPr eaLnBrk="1" hangingPunct="1">
              <a:spcBef>
                <a:spcPct val="50000"/>
              </a:spcBef>
              <a:buFontTx/>
              <a:buChar char="•"/>
            </a:pPr>
            <a:r>
              <a:rPr lang="en-US" sz="1600" b="1" dirty="0">
                <a:solidFill>
                  <a:srgbClr val="0000FF"/>
                </a:solidFill>
                <a:latin typeface="Tahoma" panose="020B0604030504040204" pitchFamily="34" charset="0"/>
                <a:ea typeface="Tahoma" panose="020B0604030504040204" pitchFamily="34" charset="0"/>
                <a:cs typeface="Tahoma" panose="020B0604030504040204" pitchFamily="34" charset="0"/>
              </a:rPr>
              <a:t> sometimes having    each foot on a separate step, playing multiple roles </a:t>
            </a:r>
            <a:r>
              <a:rPr lang="en-US" sz="16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simultaneously</a:t>
            </a:r>
            <a:br>
              <a:rPr lang="en-US" sz="16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br>
            <a:r>
              <a:rPr lang="en-US" sz="16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
            </a:r>
            <a:br>
              <a:rPr lang="en-US" sz="16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br>
            <a:r>
              <a:rPr lang="en-US" sz="1600" b="1" dirty="0" smtClean="0">
                <a:solidFill>
                  <a:srgbClr val="0000FF"/>
                </a:solidFill>
                <a:latin typeface="Tahoma" panose="020B0604030504040204" pitchFamily="34" charset="0"/>
                <a:ea typeface="Tahoma" panose="020B0604030504040204" pitchFamily="34" charset="0"/>
                <a:cs typeface="Tahoma" panose="020B0604030504040204" pitchFamily="34" charset="0"/>
              </a:rPr>
              <a:t>(Risky and complicated!)</a:t>
            </a:r>
            <a:endParaRPr lang="en-US" sz="16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11286" name="Text Box 19"/>
          <p:cNvSpPr txBox="1">
            <a:spLocks noChangeArrowheads="1"/>
          </p:cNvSpPr>
          <p:nvPr/>
        </p:nvSpPr>
        <p:spPr bwMode="auto">
          <a:xfrm>
            <a:off x="762000" y="6324600"/>
            <a:ext cx="7772400" cy="307975"/>
          </a:xfrm>
          <a:prstGeom prst="rect">
            <a:avLst/>
          </a:prstGeom>
          <a:solidFill>
            <a:schemeClr val="fo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1400">
                <a:latin typeface="Myriad Pro" charset="0"/>
              </a:rPr>
              <a:t>Developed by Marilyn Mochel, RN; Healthy House Within a MATCH Coalition; Merced, CA</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F6869A5-6A71-4BA2-90C4-2AA9FF0C6557}" type="slidenum">
              <a:rPr lang="en-US" altLang="en-US" smtClean="0">
                <a:latin typeface="Garamond" pitchFamily="18" charset="0"/>
              </a:rPr>
              <a:pPr eaLnBrk="1" hangingPunct="1"/>
              <a:t>12</a:t>
            </a:fld>
            <a:endParaRPr lang="en-US" altLang="en-US" smtClean="0">
              <a:latin typeface="Garamond" pitchFamily="18" charset="0"/>
            </a:endParaRPr>
          </a:p>
        </p:txBody>
      </p:sp>
      <p:sp>
        <p:nvSpPr>
          <p:cNvPr id="12293" name="Rectangle 2"/>
          <p:cNvSpPr>
            <a:spLocks noGrp="1" noChangeArrowheads="1"/>
          </p:cNvSpPr>
          <p:nvPr>
            <p:ph type="title"/>
          </p:nvPr>
        </p:nvSpPr>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Patient Advocacy</a:t>
            </a:r>
          </a:p>
        </p:txBody>
      </p:sp>
      <p:sp>
        <p:nvSpPr>
          <p:cNvPr id="12294" name="Rectangle 3"/>
          <p:cNvSpPr>
            <a:spLocks noGrp="1" noChangeArrowheads="1"/>
          </p:cNvSpPr>
          <p:nvPr>
            <p:ph type="body" idx="1"/>
          </p:nvPr>
        </p:nvSpPr>
        <p:spPr/>
        <p:txBody>
          <a:bodyPr/>
          <a:lstStyle/>
          <a:p>
            <a:pPr eaLnBrk="1" hangingPunct="1">
              <a:lnSpc>
                <a:spcPct val="80000"/>
              </a:lnSpc>
            </a:pPr>
            <a:r>
              <a:rPr lang="en-US" sz="2600" dirty="0" smtClean="0">
                <a:latin typeface="Tahoma" panose="020B0604030504040204" pitchFamily="34" charset="0"/>
                <a:ea typeface="Tahoma" panose="020B0604030504040204" pitchFamily="34" charset="0"/>
                <a:cs typeface="Tahoma" panose="020B0604030504040204" pitchFamily="34" charset="0"/>
              </a:rPr>
              <a:t>When the patient’s </a:t>
            </a:r>
            <a:r>
              <a:rPr lang="en-US" sz="2600" dirty="0" smtClean="0">
                <a:solidFill>
                  <a:srgbClr val="0000FF"/>
                </a:solidFill>
                <a:latin typeface="Tahoma" panose="020B0604030504040204" pitchFamily="34" charset="0"/>
                <a:ea typeface="Tahoma" panose="020B0604030504040204" pitchFamily="34" charset="0"/>
                <a:cs typeface="Tahoma" panose="020B0604030504040204" pitchFamily="34" charset="0"/>
              </a:rPr>
              <a:t>health, well-being, or dignity</a:t>
            </a:r>
            <a:r>
              <a:rPr lang="en-US" sz="2600" dirty="0" smtClean="0">
                <a:latin typeface="Tahoma" panose="020B0604030504040204" pitchFamily="34" charset="0"/>
                <a:ea typeface="Tahoma" panose="020B0604030504040204" pitchFamily="34" charset="0"/>
                <a:cs typeface="Tahoma" panose="020B0604030504040204" pitchFamily="34" charset="0"/>
              </a:rPr>
              <a:t> is at risk, the interpreter may be justified in acting as an advocate.</a:t>
            </a:r>
            <a:br>
              <a:rPr lang="en-US" sz="2600" dirty="0" smtClean="0">
                <a:latin typeface="Tahoma" panose="020B0604030504040204" pitchFamily="34" charset="0"/>
                <a:ea typeface="Tahoma" panose="020B0604030504040204" pitchFamily="34" charset="0"/>
                <a:cs typeface="Tahoma" panose="020B0604030504040204" pitchFamily="34" charset="0"/>
              </a:rPr>
            </a:br>
            <a:r>
              <a:rPr lang="en-US" sz="2600" dirty="0" smtClean="0">
                <a:latin typeface="Tahoma" panose="020B0604030504040204" pitchFamily="34" charset="0"/>
                <a:ea typeface="Tahoma" panose="020B0604030504040204" pitchFamily="34" charset="0"/>
                <a:cs typeface="Tahoma" panose="020B0604030504040204" pitchFamily="34" charset="0"/>
              </a:rPr>
              <a:t/>
            </a:r>
            <a:br>
              <a:rPr lang="en-US" sz="2600" dirty="0" smtClean="0">
                <a:latin typeface="Tahoma" panose="020B0604030504040204" pitchFamily="34" charset="0"/>
                <a:ea typeface="Tahoma" panose="020B0604030504040204" pitchFamily="34" charset="0"/>
                <a:cs typeface="Tahoma" panose="020B0604030504040204" pitchFamily="34" charset="0"/>
              </a:rPr>
            </a:br>
            <a:r>
              <a:rPr lang="en-US" sz="2600" dirty="0" smtClean="0">
                <a:latin typeface="Tahoma" panose="020B0604030504040204" pitchFamily="34" charset="0"/>
                <a:ea typeface="Tahoma" panose="020B0604030504040204" pitchFamily="34" charset="0"/>
                <a:cs typeface="Tahoma" panose="020B0604030504040204" pitchFamily="34" charset="0"/>
              </a:rPr>
              <a:t>Advocacy is understood as an action taken on behalf </a:t>
            </a:r>
            <a:r>
              <a:rPr lang="en-US" sz="2600" dirty="0" smtClean="0">
                <a:latin typeface="Tahoma" panose="020B0604030504040204" pitchFamily="34" charset="0"/>
                <a:ea typeface="Tahoma" panose="020B0604030504040204" pitchFamily="34" charset="0"/>
                <a:cs typeface="Tahoma" panose="020B0604030504040204" pitchFamily="34" charset="0"/>
              </a:rPr>
              <a:t>of </a:t>
            </a:r>
            <a:r>
              <a:rPr lang="en-US" sz="2600" dirty="0" smtClean="0">
                <a:latin typeface="Tahoma" panose="020B0604030504040204" pitchFamily="34" charset="0"/>
                <a:ea typeface="Tahoma" panose="020B0604030504040204" pitchFamily="34" charset="0"/>
                <a:cs typeface="Tahoma" panose="020B0604030504040204" pitchFamily="34" charset="0"/>
              </a:rPr>
              <a:t>an individual that goes beyond facilitating communication, with the intention of supporting good health outcomes.  Advocacy must only be undertaken after careful and thoughtful analysis of the situation and if other less intrusive actions have not resolved the problem. </a:t>
            </a:r>
            <a:br>
              <a:rPr lang="en-US" sz="2600" dirty="0" smtClean="0">
                <a:latin typeface="Tahoma" panose="020B0604030504040204" pitchFamily="34" charset="0"/>
                <a:ea typeface="Tahoma" panose="020B0604030504040204" pitchFamily="34" charset="0"/>
                <a:cs typeface="Tahoma" panose="020B0604030504040204" pitchFamily="34" charset="0"/>
              </a:rPr>
            </a:br>
            <a:endParaRPr lang="en-US" sz="2600" dirty="0" smtClean="0">
              <a:latin typeface="Tahoma" panose="020B0604030504040204" pitchFamily="34" charset="0"/>
              <a:ea typeface="Tahoma" panose="020B0604030504040204" pitchFamily="34" charset="0"/>
              <a:cs typeface="Tahoma" panose="020B0604030504040204" pitchFamily="34" charset="0"/>
            </a:endParaRPr>
          </a:p>
          <a:p>
            <a:pPr marL="0" indent="0" eaLnBrk="1" hangingPunct="1">
              <a:lnSpc>
                <a:spcPct val="80000"/>
              </a:lnSpc>
              <a:buNone/>
            </a:pPr>
            <a:r>
              <a:rPr lang="en-US" sz="1400" i="1" dirty="0" smtClean="0">
                <a:latin typeface="Tahoma" panose="020B0604030504040204" pitchFamily="34" charset="0"/>
                <a:ea typeface="Tahoma" panose="020B0604030504040204" pitchFamily="34" charset="0"/>
                <a:cs typeface="Tahoma" panose="020B0604030504040204" pitchFamily="34" charset="0"/>
              </a:rPr>
              <a:t>From National Code of Ethics for Interpreters in Health Care.</a:t>
            </a:r>
          </a:p>
        </p:txBody>
      </p:sp>
      <p:sp>
        <p:nvSpPr>
          <p:cNvPr id="12295" name="Text Box 4"/>
          <p:cNvSpPr txBox="1">
            <a:spLocks noChangeArrowheads="1"/>
          </p:cNvSpPr>
          <p:nvPr/>
        </p:nvSpPr>
        <p:spPr bwMode="auto">
          <a:xfrm>
            <a:off x="6400800" y="51054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p>
        </p:txBody>
      </p:sp>
      <p:sp>
        <p:nvSpPr>
          <p:cNvPr id="12296" name="Text Box 5"/>
          <p:cNvSpPr txBox="1">
            <a:spLocks noChangeArrowheads="1"/>
          </p:cNvSpPr>
          <p:nvPr/>
        </p:nvSpPr>
        <p:spPr bwMode="auto">
          <a:xfrm>
            <a:off x="5791200" y="4953000"/>
            <a:ext cx="2590800" cy="1477328"/>
          </a:xfrm>
          <a:prstGeom prst="rect">
            <a:avLst/>
          </a:prstGeom>
          <a:solidFill>
            <a:srgbClr val="FFFF66"/>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dirty="0">
                <a:latin typeface="Tahoma" panose="020B0604030504040204" pitchFamily="34" charset="0"/>
                <a:ea typeface="Tahoma" panose="020B0604030504040204" pitchFamily="34" charset="0"/>
                <a:cs typeface="Tahoma" panose="020B0604030504040204" pitchFamily="34" charset="0"/>
              </a:rPr>
              <a:t>Tip: Read Chapter </a:t>
            </a:r>
            <a:r>
              <a:rPr lang="en-US" dirty="0" smtClean="0">
                <a:latin typeface="Tahoma" panose="020B0604030504040204" pitchFamily="34" charset="0"/>
                <a:ea typeface="Tahoma" panose="020B0604030504040204" pitchFamily="34" charset="0"/>
                <a:cs typeface="Tahoma" panose="020B0604030504040204" pitchFamily="34" charset="0"/>
              </a:rPr>
              <a:t>10, </a:t>
            </a:r>
            <a:r>
              <a:rPr lang="en-US" i="1" dirty="0" smtClean="0">
                <a:latin typeface="Tahoma" panose="020B0604030504040204" pitchFamily="34" charset="0"/>
                <a:ea typeface="Tahoma" panose="020B0604030504040204" pitchFamily="34" charset="0"/>
                <a:cs typeface="Tahoma" panose="020B0604030504040204" pitchFamily="34" charset="0"/>
              </a:rPr>
              <a:t>Interpreter as Advocate,</a:t>
            </a:r>
            <a:r>
              <a:rPr lang="en-US" dirty="0" smtClean="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of Healthcare </a:t>
            </a:r>
            <a:r>
              <a:rPr lang="en-US" dirty="0" smtClean="0">
                <a:latin typeface="Tahoma" panose="020B0604030504040204" pitchFamily="34" charset="0"/>
                <a:ea typeface="Tahoma" panose="020B0604030504040204" pitchFamily="34" charset="0"/>
                <a:cs typeface="Tahoma" panose="020B0604030504040204" pitchFamily="34" charset="0"/>
              </a:rPr>
              <a:t>Interpreting in </a:t>
            </a:r>
            <a:r>
              <a:rPr lang="en-US" dirty="0">
                <a:latin typeface="Tahoma" panose="020B0604030504040204" pitchFamily="34" charset="0"/>
                <a:ea typeface="Tahoma" panose="020B0604030504040204" pitchFamily="34" charset="0"/>
                <a:cs typeface="Tahoma" panose="020B0604030504040204" pitchFamily="34" charset="0"/>
              </a:rPr>
              <a:t>Small </a:t>
            </a:r>
            <a:r>
              <a:rPr lang="en-US" dirty="0" smtClean="0">
                <a:latin typeface="Tahoma" panose="020B0604030504040204" pitchFamily="34" charset="0"/>
                <a:ea typeface="Tahoma" panose="020B0604030504040204" pitchFamily="34" charset="0"/>
                <a:cs typeface="Tahoma" panose="020B0604030504040204" pitchFamily="34" charset="0"/>
              </a:rPr>
              <a:t>Bites, </a:t>
            </a:r>
            <a:r>
              <a:rPr lang="en-US" dirty="0" err="1" smtClean="0">
                <a:latin typeface="Tahoma" panose="020B0604030504040204" pitchFamily="34" charset="0"/>
                <a:ea typeface="Tahoma" panose="020B0604030504040204" pitchFamily="34" charset="0"/>
                <a:cs typeface="Tahoma" panose="020B0604030504040204" pitchFamily="34" charset="0"/>
              </a:rPr>
              <a:t>Roat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10" name="Rectangle 9"/>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298ABC0-A901-4BA9-9406-6D88E250FBFC}" type="slidenum">
              <a:rPr lang="en-US" altLang="en-US" smtClean="0">
                <a:latin typeface="Garamond" pitchFamily="18" charset="0"/>
              </a:rPr>
              <a:pPr eaLnBrk="1" hangingPunct="1"/>
              <a:t>13</a:t>
            </a:fld>
            <a:endParaRPr lang="en-US" altLang="en-US" smtClean="0">
              <a:latin typeface="Garamond" pitchFamily="18" charset="0"/>
            </a:endParaRPr>
          </a:p>
        </p:txBody>
      </p:sp>
      <p:sp>
        <p:nvSpPr>
          <p:cNvPr id="13317" name="Rectangle 2"/>
          <p:cNvSpPr>
            <a:spLocks noGrp="1" noChangeArrowheads="1"/>
          </p:cNvSpPr>
          <p:nvPr>
            <p:ph type="title"/>
          </p:nvPr>
        </p:nvSpPr>
        <p:spPr>
          <a:xfrm>
            <a:off x="457200" y="277813"/>
            <a:ext cx="8229600" cy="1246187"/>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To move between roles, we may intervene (interrupt)</a:t>
            </a:r>
            <a:br>
              <a:rPr lang="en-US" sz="3800" dirty="0" smtClean="0">
                <a:latin typeface="Tahoma" panose="020B0604030504040204" pitchFamily="34" charset="0"/>
                <a:ea typeface="Tahoma" panose="020B0604030504040204" pitchFamily="34" charset="0"/>
                <a:cs typeface="Tahoma" panose="020B0604030504040204" pitchFamily="34" charset="0"/>
              </a:rPr>
            </a:br>
            <a:endParaRPr lang="en-US" sz="3800" dirty="0" smtClean="0">
              <a:latin typeface="Tahoma" panose="020B0604030504040204" pitchFamily="34" charset="0"/>
              <a:ea typeface="Tahoma" panose="020B0604030504040204" pitchFamily="34" charset="0"/>
              <a:cs typeface="Tahoma" panose="020B0604030504040204" pitchFamily="34" charset="0"/>
            </a:endParaRPr>
          </a:p>
        </p:txBody>
      </p:sp>
      <p:sp>
        <p:nvSpPr>
          <p:cNvPr id="13318" name="Rectangle 3"/>
          <p:cNvSpPr>
            <a:spLocks noGrp="1" noChangeArrowheads="1"/>
          </p:cNvSpPr>
          <p:nvPr>
            <p:ph type="body" idx="1"/>
          </p:nvPr>
        </p:nvSpPr>
        <p:spPr/>
        <p:txBody>
          <a:bodyPr/>
          <a:lstStyle/>
          <a:p>
            <a:pPr eaLnBrk="1" hangingPunct="1">
              <a:lnSpc>
                <a:spcPct val="80000"/>
              </a:lnSpc>
            </a:pPr>
            <a:r>
              <a:rPr lang="en-US" sz="2600" dirty="0" smtClean="0">
                <a:solidFill>
                  <a:srgbClr val="801BA9"/>
                </a:solidFill>
                <a:latin typeface="Tahoma" panose="020B0604030504040204" pitchFamily="34" charset="0"/>
                <a:ea typeface="Tahoma" panose="020B0604030504040204" pitchFamily="34" charset="0"/>
                <a:cs typeface="Tahoma" panose="020B0604030504040204" pitchFamily="34" charset="0"/>
              </a:rPr>
              <a:t>1. Message Converter Role </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 </a:t>
            </a:r>
            <a:b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b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We go back and forth in “first person.”</a:t>
            </a:r>
            <a:b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b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If we don’t hear or remember, we might say “As the interpreter, may I ask that you repeat.”</a:t>
            </a:r>
          </a:p>
          <a:p>
            <a:pPr eaLnBrk="1" hangingPunct="1">
              <a:lnSpc>
                <a:spcPct val="80000"/>
              </a:lnSpc>
            </a:pPr>
            <a:r>
              <a:rPr lang="en-US" sz="2600" dirty="0" smtClean="0">
                <a:solidFill>
                  <a:srgbClr val="801BA9"/>
                </a:solidFill>
                <a:latin typeface="Tahoma" panose="020B0604030504040204" pitchFamily="34" charset="0"/>
                <a:ea typeface="Tahoma" panose="020B0604030504040204" pitchFamily="34" charset="0"/>
                <a:cs typeface="Tahoma" panose="020B0604030504040204" pitchFamily="34" charset="0"/>
              </a:rPr>
              <a:t>2. Message Clarifier  </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Quick example: “‘Pink eye,’ as the interpreter, may I ask, do you mean conjunctivitis?”</a:t>
            </a:r>
            <a:endParaRPr lang="en-US" sz="26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pPr>
            <a:r>
              <a:rPr lang="en-US" sz="2600" dirty="0" smtClean="0">
                <a:solidFill>
                  <a:srgbClr val="801BA9"/>
                </a:solidFill>
                <a:latin typeface="Tahoma" panose="020B0604030504040204" pitchFamily="34" charset="0"/>
                <a:ea typeface="Tahoma" panose="020B0604030504040204" pitchFamily="34" charset="0"/>
                <a:cs typeface="Tahoma" panose="020B0604030504040204" pitchFamily="34" charset="0"/>
              </a:rPr>
              <a:t>3. Cultural Clarifier </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quick example: A mother of a child on dialysis says “</a:t>
            </a:r>
            <a:r>
              <a:rPr lang="en-US" sz="2600" i="1" dirty="0" err="1" smtClean="0">
                <a:solidFill>
                  <a:srgbClr val="3513C7"/>
                </a:solidFill>
                <a:latin typeface="Tahoma" panose="020B0604030504040204" pitchFamily="34" charset="0"/>
                <a:ea typeface="Tahoma" panose="020B0604030504040204" pitchFamily="34" charset="0"/>
                <a:cs typeface="Tahoma" panose="020B0604030504040204" pitchFamily="34" charset="0"/>
              </a:rPr>
              <a:t>Mi</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 </a:t>
            </a:r>
            <a:r>
              <a:rPr lang="en-US" sz="2600" i="1" dirty="0" err="1" smtClean="0">
                <a:solidFill>
                  <a:srgbClr val="3513C7"/>
                </a:solidFill>
                <a:latin typeface="Tahoma" panose="020B0604030504040204" pitchFamily="34" charset="0"/>
                <a:ea typeface="Tahoma" panose="020B0604030504040204" pitchFamily="34" charset="0"/>
                <a:cs typeface="Tahoma" panose="020B0604030504040204" pitchFamily="34" charset="0"/>
              </a:rPr>
              <a:t>hijo</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 se </a:t>
            </a:r>
            <a:r>
              <a:rPr lang="en-US" sz="2600" i="1" dirty="0" err="1" smtClean="0">
                <a:solidFill>
                  <a:srgbClr val="3513C7"/>
                </a:solidFill>
                <a:latin typeface="Tahoma" panose="020B0604030504040204" pitchFamily="34" charset="0"/>
                <a:ea typeface="Tahoma" panose="020B0604030504040204" pitchFamily="34" charset="0"/>
                <a:cs typeface="Tahoma" panose="020B0604030504040204" pitchFamily="34" charset="0"/>
              </a:rPr>
              <a:t>está</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 </a:t>
            </a:r>
            <a:r>
              <a:rPr lang="en-US" sz="2600" i="1" dirty="0" err="1" smtClean="0">
                <a:solidFill>
                  <a:srgbClr val="3513C7"/>
                </a:solidFill>
                <a:latin typeface="Tahoma" panose="020B0604030504040204" pitchFamily="34" charset="0"/>
                <a:ea typeface="Tahoma" panose="020B0604030504040204" pitchFamily="34" charset="0"/>
                <a:cs typeface="Tahoma" panose="020B0604030504040204" pitchFamily="34" charset="0"/>
              </a:rPr>
              <a:t>poniendo</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 </a:t>
            </a:r>
            <a:r>
              <a:rPr lang="en-US" sz="2600" i="1" dirty="0" err="1" smtClean="0">
                <a:solidFill>
                  <a:srgbClr val="3513C7"/>
                </a:solidFill>
                <a:latin typeface="Tahoma" panose="020B0604030504040204" pitchFamily="34" charset="0"/>
                <a:ea typeface="Tahoma" panose="020B0604030504040204" pitchFamily="34" charset="0"/>
                <a:cs typeface="Tahoma" panose="020B0604030504040204" pitchFamily="34" charset="0"/>
              </a:rPr>
              <a:t>gordo</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 The social worker understands one word as a criticism: “fat.”</a:t>
            </a:r>
          </a:p>
          <a:p>
            <a:pPr eaLnBrk="1" hangingPunct="1">
              <a:lnSpc>
                <a:spcPct val="80000"/>
              </a:lnSpc>
            </a:pPr>
            <a:r>
              <a:rPr lang="en-US" sz="2600" dirty="0" smtClean="0">
                <a:solidFill>
                  <a:srgbClr val="801BA9"/>
                </a:solidFill>
                <a:latin typeface="Tahoma" panose="020B0604030504040204" pitchFamily="34" charset="0"/>
                <a:ea typeface="Tahoma" panose="020B0604030504040204" pitchFamily="34" charset="0"/>
                <a:cs typeface="Tahoma" panose="020B0604030504040204" pitchFamily="34" charset="0"/>
              </a:rPr>
              <a:t>4. Patient Advocate </a:t>
            </a:r>
            <a:r>
              <a:rPr lang="en-US" sz="2600" i="1" dirty="0" smtClean="0">
                <a:solidFill>
                  <a:srgbClr val="3513C7"/>
                </a:solidFill>
                <a:latin typeface="Tahoma" panose="020B0604030504040204" pitchFamily="34" charset="0"/>
                <a:ea typeface="Tahoma" panose="020B0604030504040204" pitchFamily="34" charset="0"/>
                <a:cs typeface="Tahoma" panose="020B0604030504040204" pitchFamily="34" charset="0"/>
              </a:rPr>
              <a:t>“Next time, bring your own interpreter...”</a:t>
            </a:r>
            <a:r>
              <a:rPr lang="en-US" sz="2600" b="1" dirty="0" smtClean="0">
                <a:latin typeface="Tahoma" panose="020B0604030504040204" pitchFamily="34" charset="0"/>
                <a:ea typeface="Tahoma" panose="020B0604030504040204" pitchFamily="34" charset="0"/>
                <a:cs typeface="Tahoma" panose="020B0604030504040204" pitchFamily="34" charset="0"/>
              </a:rPr>
              <a:t> </a:t>
            </a:r>
          </a:p>
          <a:p>
            <a:pPr eaLnBrk="1" hangingPunct="1">
              <a:lnSpc>
                <a:spcPct val="80000"/>
              </a:lnSpc>
            </a:pPr>
            <a:endParaRPr lang="en-US" sz="2600"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7AEABCE-A83A-412D-AC29-A1BD9B2E26F7}" type="slidenum">
              <a:rPr lang="en-US" altLang="en-US" smtClean="0">
                <a:latin typeface="Garamond" pitchFamily="18" charset="0"/>
              </a:rPr>
              <a:pPr eaLnBrk="1" hangingPunct="1"/>
              <a:t>14</a:t>
            </a:fld>
            <a:endParaRPr lang="en-US" altLang="en-US" smtClean="0">
              <a:latin typeface="Garamond" pitchFamily="18" charset="0"/>
            </a:endParaRPr>
          </a:p>
        </p:txBody>
      </p:sp>
      <p:sp>
        <p:nvSpPr>
          <p:cNvPr id="14341" name="Rectangle 2"/>
          <p:cNvSpPr>
            <a:spLocks noGrp="1" noChangeArrowheads="1"/>
          </p:cNvSpPr>
          <p:nvPr>
            <p:ph type="title"/>
          </p:nvPr>
        </p:nvSpPr>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When to intervene: </a:t>
            </a:r>
            <a:r>
              <a:rPr lang="en-US" sz="3800" dirty="0" smtClean="0">
                <a:solidFill>
                  <a:srgbClr val="0000FF"/>
                </a:solidFill>
                <a:latin typeface="Tahoma" panose="020B0604030504040204" pitchFamily="34" charset="0"/>
                <a:ea typeface="Tahoma" panose="020B0604030504040204" pitchFamily="34" charset="0"/>
                <a:cs typeface="Tahoma" panose="020B0604030504040204" pitchFamily="34" charset="0"/>
              </a:rPr>
              <a:t>Common problems in message converting</a:t>
            </a:r>
            <a:r>
              <a:rPr lang="en-US" sz="3800" dirty="0" smtClean="0">
                <a:latin typeface="Tahoma" panose="020B0604030504040204" pitchFamily="34" charset="0"/>
                <a:ea typeface="Tahoma" panose="020B0604030504040204" pitchFamily="34" charset="0"/>
                <a:cs typeface="Tahoma" panose="020B0604030504040204" pitchFamily="34" charset="0"/>
              </a:rPr>
              <a:t/>
            </a:r>
            <a:br>
              <a:rPr lang="en-US" sz="3800" dirty="0" smtClean="0">
                <a:latin typeface="Tahoma" panose="020B0604030504040204" pitchFamily="34" charset="0"/>
                <a:ea typeface="Tahoma" panose="020B0604030504040204" pitchFamily="34" charset="0"/>
                <a:cs typeface="Tahoma" panose="020B0604030504040204" pitchFamily="34" charset="0"/>
              </a:rPr>
            </a:br>
            <a:endParaRPr lang="en-US" sz="3800" dirty="0" smtClean="0">
              <a:latin typeface="Tahoma" panose="020B0604030504040204" pitchFamily="34" charset="0"/>
              <a:ea typeface="Tahoma" panose="020B0604030504040204" pitchFamily="34" charset="0"/>
              <a:cs typeface="Tahoma" panose="020B0604030504040204" pitchFamily="34" charset="0"/>
            </a:endParaRPr>
          </a:p>
        </p:txBody>
      </p:sp>
      <p:sp>
        <p:nvSpPr>
          <p:cNvPr id="14342" name="Rectangle 3"/>
          <p:cNvSpPr>
            <a:spLocks noGrp="1" noChangeArrowheads="1"/>
          </p:cNvSpPr>
          <p:nvPr>
            <p:ph type="body" idx="1"/>
          </p:nvPr>
        </p:nvSpPr>
        <p:spPr>
          <a:xfrm>
            <a:off x="457200" y="1828800"/>
            <a:ext cx="7924800" cy="3921125"/>
          </a:xfrm>
        </p:spPr>
        <p:txBody>
          <a:bodyPr/>
          <a:lstStyle/>
          <a:p>
            <a:pPr eaLnBrk="1" hangingPunct="1">
              <a:lnSpc>
                <a:spcPct val="90000"/>
              </a:lnSpc>
            </a:pPr>
            <a:r>
              <a:rPr lang="en-US" sz="3600" dirty="0" smtClean="0">
                <a:latin typeface="Tahoma" panose="020B0604030504040204" pitchFamily="34" charset="0"/>
                <a:ea typeface="Tahoma" panose="020B0604030504040204" pitchFamily="34" charset="0"/>
                <a:cs typeface="Tahoma" panose="020B0604030504040204" pitchFamily="34" charset="0"/>
              </a:rPr>
              <a:t>The </a:t>
            </a:r>
            <a:r>
              <a:rPr lang="en-US" sz="3600" u="sng" dirty="0" smtClean="0">
                <a:latin typeface="Tahoma" panose="020B0604030504040204" pitchFamily="34" charset="0"/>
                <a:ea typeface="Tahoma" panose="020B0604030504040204" pitchFamily="34" charset="0"/>
                <a:cs typeface="Tahoma" panose="020B0604030504040204" pitchFamily="34" charset="0"/>
              </a:rPr>
              <a:t>speaker</a:t>
            </a:r>
            <a:r>
              <a:rPr lang="en-US" sz="3600" dirty="0" smtClean="0">
                <a:latin typeface="Tahoma" panose="020B0604030504040204" pitchFamily="34" charset="0"/>
                <a:ea typeface="Tahoma" panose="020B0604030504040204" pitchFamily="34" charset="0"/>
                <a:cs typeface="Tahoma" panose="020B0604030504040204" pitchFamily="34" charset="0"/>
              </a:rPr>
              <a:t> speaks too fast or too softly or does not pause for you to interpret.</a:t>
            </a:r>
          </a:p>
          <a:p>
            <a:pPr eaLnBrk="1" hangingPunct="1">
              <a:lnSpc>
                <a:spcPct val="90000"/>
              </a:lnSpc>
            </a:pPr>
            <a:r>
              <a:rPr lang="en-US" sz="3600" dirty="0" smtClean="0">
                <a:latin typeface="Tahoma" panose="020B0604030504040204" pitchFamily="34" charset="0"/>
                <a:ea typeface="Tahoma" panose="020B0604030504040204" pitchFamily="34" charset="0"/>
                <a:cs typeface="Tahoma" panose="020B0604030504040204" pitchFamily="34" charset="0"/>
              </a:rPr>
              <a:t>Someone interrupts you and does not let you finish interpreting.</a:t>
            </a:r>
          </a:p>
          <a:p>
            <a:pPr eaLnBrk="1" hangingPunct="1">
              <a:lnSpc>
                <a:spcPct val="90000"/>
              </a:lnSpc>
            </a:pPr>
            <a:r>
              <a:rPr lang="en-US" sz="3600" dirty="0" smtClean="0">
                <a:latin typeface="Tahoma" panose="020B0604030504040204" pitchFamily="34" charset="0"/>
                <a:ea typeface="Tahoma" panose="020B0604030504040204" pitchFamily="34" charset="0"/>
                <a:cs typeface="Tahoma" panose="020B0604030504040204" pitchFamily="34" charset="0"/>
              </a:rPr>
              <a:t>Too many people speak at the same time.</a:t>
            </a:r>
            <a:endParaRPr lang="en-US"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9D8F0DE-4B48-42EB-ADE8-A7AC18D6CCC3}" type="slidenum">
              <a:rPr lang="en-US" altLang="en-US" smtClean="0">
                <a:latin typeface="Garamond" pitchFamily="18" charset="0"/>
              </a:rPr>
              <a:pPr eaLnBrk="1" hangingPunct="1"/>
              <a:t>15</a:t>
            </a:fld>
            <a:endParaRPr lang="en-US" altLang="en-US" smtClean="0">
              <a:latin typeface="Garamond" pitchFamily="18" charset="0"/>
            </a:endParaRPr>
          </a:p>
        </p:txBody>
      </p:sp>
      <p:sp>
        <p:nvSpPr>
          <p:cNvPr id="15365" name="Rectangle 2"/>
          <p:cNvSpPr>
            <a:spLocks noGrp="1" noChangeArrowheads="1"/>
          </p:cNvSpPr>
          <p:nvPr>
            <p:ph type="title"/>
          </p:nvPr>
        </p:nvSpPr>
        <p:spPr>
          <a:xfrm>
            <a:off x="381000" y="228600"/>
            <a:ext cx="8229600" cy="1139825"/>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When to intervene: </a:t>
            </a:r>
            <a:r>
              <a:rPr lang="en-US" sz="3800" dirty="0" smtClean="0">
                <a:solidFill>
                  <a:srgbClr val="0000FF"/>
                </a:solidFill>
                <a:latin typeface="Tahoma" panose="020B0604030504040204" pitchFamily="34" charset="0"/>
                <a:ea typeface="Tahoma" panose="020B0604030504040204" pitchFamily="34" charset="0"/>
                <a:cs typeface="Tahoma" panose="020B0604030504040204" pitchFamily="34" charset="0"/>
              </a:rPr>
              <a:t>Common problems in</a:t>
            </a:r>
            <a:r>
              <a:rPr lang="en-US" sz="3800" dirty="0" smtClean="0">
                <a:latin typeface="Tahoma" panose="020B0604030504040204" pitchFamily="34" charset="0"/>
                <a:ea typeface="Tahoma" panose="020B0604030504040204" pitchFamily="34" charset="0"/>
                <a:cs typeface="Tahoma" panose="020B0604030504040204" pitchFamily="34" charset="0"/>
              </a:rPr>
              <a:t> </a:t>
            </a:r>
            <a:r>
              <a:rPr lang="en-US" sz="3800" dirty="0" smtClean="0">
                <a:solidFill>
                  <a:srgbClr val="0000FF"/>
                </a:solidFill>
                <a:latin typeface="Tahoma" panose="020B0604030504040204" pitchFamily="34" charset="0"/>
                <a:ea typeface="Tahoma" panose="020B0604030504040204" pitchFamily="34" charset="0"/>
                <a:cs typeface="Tahoma" panose="020B0604030504040204" pitchFamily="34" charset="0"/>
              </a:rPr>
              <a:t>message clarifying</a:t>
            </a:r>
            <a:endParaRPr lang="en-US" sz="3800" dirty="0" smtClean="0">
              <a:latin typeface="Tahoma" panose="020B0604030504040204" pitchFamily="34" charset="0"/>
              <a:ea typeface="Tahoma" panose="020B0604030504040204" pitchFamily="34" charset="0"/>
              <a:cs typeface="Tahoma" panose="020B0604030504040204" pitchFamily="34" charset="0"/>
            </a:endParaRPr>
          </a:p>
        </p:txBody>
      </p:sp>
      <p:sp>
        <p:nvSpPr>
          <p:cNvPr id="15366" name="Rectangle 3"/>
          <p:cNvSpPr>
            <a:spLocks noGrp="1" noChangeArrowheads="1"/>
          </p:cNvSpPr>
          <p:nvPr>
            <p:ph type="body" idx="1"/>
          </p:nvPr>
        </p:nvSpPr>
        <p:spPr>
          <a:xfrm>
            <a:off x="381000" y="1219200"/>
            <a:ext cx="8534400" cy="5257800"/>
          </a:xfrm>
        </p:spPr>
        <p:txBody>
          <a:bodyPr/>
          <a:lstStyle/>
          <a:p>
            <a:pPr eaLnBrk="1" hangingPunct="1"/>
            <a:r>
              <a:rPr lang="en-US" sz="2800" dirty="0" smtClean="0">
                <a:latin typeface="Tahoma" panose="020B0604030504040204" pitchFamily="34" charset="0"/>
                <a:ea typeface="Tahoma" panose="020B0604030504040204" pitchFamily="34" charset="0"/>
                <a:cs typeface="Tahoma" panose="020B0604030504040204" pitchFamily="34" charset="0"/>
              </a:rPr>
              <a:t>Register</a:t>
            </a:r>
          </a:p>
          <a:p>
            <a:pPr eaLnBrk="1" hangingPunct="1"/>
            <a:r>
              <a:rPr lang="en-US" sz="2800" dirty="0" smtClean="0">
                <a:latin typeface="Tahoma" panose="020B0604030504040204" pitchFamily="34" charset="0"/>
                <a:ea typeface="Tahoma" panose="020B0604030504040204" pitchFamily="34" charset="0"/>
                <a:cs typeface="Tahoma" panose="020B0604030504040204" pitchFamily="34" charset="0"/>
              </a:rPr>
              <a:t>Lack of linguistic equivalence, </a:t>
            </a:r>
            <a:r>
              <a:rPr lang="en-US" sz="1600" dirty="0" smtClean="0">
                <a:latin typeface="Tahoma" panose="020B0604030504040204" pitchFamily="34" charset="0"/>
                <a:ea typeface="Tahoma" panose="020B0604030504040204" pitchFamily="34" charset="0"/>
                <a:cs typeface="Tahoma" panose="020B0604030504040204" pitchFamily="34" charset="0"/>
              </a:rPr>
              <a:t>managed care terms, healthcare occupations</a:t>
            </a:r>
          </a:p>
          <a:p>
            <a:pPr eaLnBrk="1" hangingPunct="1"/>
            <a:r>
              <a:rPr lang="en-US" sz="2800" dirty="0" smtClean="0">
                <a:latin typeface="Tahoma" panose="020B0604030504040204" pitchFamily="34" charset="0"/>
                <a:ea typeface="Tahoma" panose="020B0604030504040204" pitchFamily="34" charset="0"/>
                <a:cs typeface="Tahoma" panose="020B0604030504040204" pitchFamily="34" charset="0"/>
              </a:rPr>
              <a:t>Idiomatic phrases</a:t>
            </a:r>
          </a:p>
          <a:p>
            <a:pPr eaLnBrk="1" hangingPunct="1"/>
            <a:r>
              <a:rPr lang="en-US" sz="2800" dirty="0" smtClean="0">
                <a:latin typeface="Tahoma" panose="020B0604030504040204" pitchFamily="34" charset="0"/>
                <a:ea typeface="Tahoma" panose="020B0604030504040204" pitchFamily="34" charset="0"/>
                <a:cs typeface="Tahoma" panose="020B0604030504040204" pitchFamily="34" charset="0"/>
              </a:rPr>
              <a:t>When you, the interpreter, don’t understand.</a:t>
            </a:r>
          </a:p>
          <a:p>
            <a:pPr eaLnBrk="1" hangingPunct="1"/>
            <a:r>
              <a:rPr lang="en-US" sz="2800" dirty="0" smtClean="0">
                <a:latin typeface="Tahoma" panose="020B0604030504040204" pitchFamily="34" charset="0"/>
                <a:ea typeface="Tahoma" panose="020B0604030504040204" pitchFamily="34" charset="0"/>
                <a:cs typeface="Tahoma" panose="020B0604030504040204" pitchFamily="34" charset="0"/>
              </a:rPr>
              <a:t>When you </a:t>
            </a:r>
            <a:r>
              <a:rPr lang="en-US" sz="2800" i="1" dirty="0" smtClean="0">
                <a:latin typeface="Tahoma" panose="020B0604030504040204" pitchFamily="34" charset="0"/>
                <a:ea typeface="Tahoma" panose="020B0604030504040204" pitchFamily="34" charset="0"/>
                <a:cs typeface="Tahoma" panose="020B0604030504040204" pitchFamily="34" charset="0"/>
              </a:rPr>
              <a:t>do</a:t>
            </a:r>
            <a:r>
              <a:rPr lang="en-US" sz="2800" dirty="0" smtClean="0">
                <a:latin typeface="Tahoma" panose="020B0604030504040204" pitchFamily="34" charset="0"/>
                <a:ea typeface="Tahoma" panose="020B0604030504040204" pitchFamily="34" charset="0"/>
                <a:cs typeface="Tahoma" panose="020B0604030504040204" pitchFamily="34" charset="0"/>
              </a:rPr>
              <a:t> understand, but…you have reasons to think that the listener may not have understood the speaker. You want to check for understanding.</a:t>
            </a:r>
          </a:p>
          <a:p>
            <a:pPr eaLnBrk="1" hangingPunct="1"/>
            <a:r>
              <a:rPr lang="en-US" sz="2800" dirty="0" smtClean="0">
                <a:latin typeface="Tahoma" panose="020B0604030504040204" pitchFamily="34" charset="0"/>
                <a:ea typeface="Tahoma" panose="020B0604030504040204" pitchFamily="34" charset="0"/>
                <a:cs typeface="Tahoma" panose="020B0604030504040204" pitchFamily="34" charset="0"/>
              </a:rPr>
              <a:t>When you need to clarify the meaning of a concept that may be understood differently by the patient and the provider. </a:t>
            </a:r>
            <a:r>
              <a:rPr lang="en-US" sz="1600" dirty="0" smtClean="0">
                <a:latin typeface="Tahoma" panose="020B0604030504040204" pitchFamily="34" charset="0"/>
                <a:ea typeface="Tahoma" panose="020B0604030504040204" pitchFamily="34" charset="0"/>
                <a:cs typeface="Tahoma" panose="020B0604030504040204" pitchFamily="34" charset="0"/>
              </a:rPr>
              <a:t>Example:</a:t>
            </a:r>
            <a:r>
              <a:rPr lang="en-US" sz="2800" dirty="0" smtClean="0">
                <a:latin typeface="Tahoma" panose="020B0604030504040204" pitchFamily="34" charset="0"/>
                <a:ea typeface="Tahoma" panose="020B0604030504040204" pitchFamily="34" charset="0"/>
                <a:cs typeface="Tahoma" panose="020B0604030504040204" pitchFamily="34" charset="0"/>
              </a:rPr>
              <a:t> </a:t>
            </a:r>
            <a:r>
              <a:rPr lang="en-US" sz="1600" i="1" dirty="0" err="1" smtClean="0">
                <a:latin typeface="Tahoma" panose="020B0604030504040204" pitchFamily="34" charset="0"/>
                <a:ea typeface="Tahoma" panose="020B0604030504040204" pitchFamily="34" charset="0"/>
                <a:cs typeface="Tahoma" panose="020B0604030504040204" pitchFamily="34" charset="0"/>
              </a:rPr>
              <a:t>alergia</a:t>
            </a:r>
            <a:r>
              <a:rPr lang="en-US" sz="1600" i="1" dirty="0" smtClean="0">
                <a:latin typeface="Tahoma" panose="020B0604030504040204" pitchFamily="34" charset="0"/>
                <a:ea typeface="Tahoma" panose="020B0604030504040204" pitchFamily="34" charset="0"/>
                <a:cs typeface="Tahoma" panose="020B0604030504040204" pitchFamily="34" charset="0"/>
              </a:rPr>
              <a:t>, pie,</a:t>
            </a:r>
          </a:p>
          <a:p>
            <a:pPr eaLnBrk="1" hangingPunct="1"/>
            <a:endParaRPr lang="en-US" sz="2800" dirty="0" smtClean="0">
              <a:latin typeface="Myriad Pro Cond"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D34DD3F-5A52-4BEC-858A-A2CD18D27DEC}" type="slidenum">
              <a:rPr lang="en-US" altLang="en-US" smtClean="0">
                <a:latin typeface="Garamond" pitchFamily="18" charset="0"/>
              </a:rPr>
              <a:pPr eaLnBrk="1" hangingPunct="1"/>
              <a:t>16</a:t>
            </a:fld>
            <a:endParaRPr lang="en-US" altLang="en-US" smtClean="0">
              <a:latin typeface="Garamond" pitchFamily="18" charset="0"/>
            </a:endParaRPr>
          </a:p>
        </p:txBody>
      </p:sp>
      <p:sp>
        <p:nvSpPr>
          <p:cNvPr id="16389" name="Rectangle 2"/>
          <p:cNvSpPr>
            <a:spLocks noGrp="1" noChangeArrowheads="1"/>
          </p:cNvSpPr>
          <p:nvPr>
            <p:ph type="title"/>
          </p:nvPr>
        </p:nvSpPr>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Intervene to cultural clarify</a:t>
            </a:r>
          </a:p>
        </p:txBody>
      </p:sp>
      <p:sp>
        <p:nvSpPr>
          <p:cNvPr id="16390" name="Rectangle 3"/>
          <p:cNvSpPr>
            <a:spLocks noGrp="1" noChangeArrowheads="1"/>
          </p:cNvSpPr>
          <p:nvPr>
            <p:ph type="body" idx="1"/>
          </p:nvPr>
        </p:nvSpPr>
        <p:spPr>
          <a:xfrm>
            <a:off x="457200" y="1600200"/>
            <a:ext cx="8229600" cy="1828800"/>
          </a:xfrm>
        </p:spPr>
        <p:txBody>
          <a:bodyPr/>
          <a:lstStyle/>
          <a:p>
            <a:pPr eaLnBrk="1" hangingPunct="1">
              <a:lnSpc>
                <a:spcPct val="90000"/>
              </a:lnSpc>
            </a:pPr>
            <a:r>
              <a:rPr lang="en-US" sz="2800" dirty="0" smtClean="0"/>
              <a:t>You need to clarify a cultural concept that you suspect may have caused confusion or misunderstanding</a:t>
            </a:r>
          </a:p>
          <a:p>
            <a:pPr algn="ctr" eaLnBrk="1" hangingPunct="1">
              <a:lnSpc>
                <a:spcPct val="90000"/>
              </a:lnSpc>
              <a:buFont typeface="Wingdings" pitchFamily="2" charset="2"/>
              <a:buNone/>
            </a:pPr>
            <a:r>
              <a:rPr lang="en-US" sz="2800" dirty="0" smtClean="0"/>
              <a:t>	</a:t>
            </a:r>
            <a:r>
              <a:rPr lang="en-US" sz="2800" dirty="0" smtClean="0">
                <a:latin typeface="Tahoma" panose="020B0604030504040204" pitchFamily="34" charset="0"/>
                <a:ea typeface="Tahoma" panose="020B0604030504040204" pitchFamily="34" charset="0"/>
                <a:cs typeface="Tahoma" panose="020B0604030504040204" pitchFamily="34" charset="0"/>
              </a:rPr>
              <a:t>fat  	sushi   	yin and yang   risk</a:t>
            </a:r>
          </a:p>
          <a:p>
            <a:pPr algn="ctr" eaLnBrk="1" hangingPunct="1">
              <a:lnSpc>
                <a:spcPct val="90000"/>
              </a:lnSpc>
            </a:pPr>
            <a:endParaRPr lang="en-US" sz="2800" dirty="0" smtClean="0"/>
          </a:p>
          <a:p>
            <a:pPr marL="0" indent="0" eaLnBrk="1" hangingPunct="1">
              <a:lnSpc>
                <a:spcPct val="90000"/>
              </a:lnSpc>
              <a:buNone/>
            </a:pPr>
            <a:r>
              <a:rPr lang="en-US" sz="3600" dirty="0" smtClean="0">
                <a:solidFill>
                  <a:schemeClr val="tx2"/>
                </a:solidFill>
                <a:latin typeface="Tahoma" panose="020B0604030504040204" pitchFamily="34" charset="0"/>
                <a:ea typeface="Tahoma" panose="020B0604030504040204" pitchFamily="34" charset="0"/>
                <a:cs typeface="Tahoma" panose="020B0604030504040204" pitchFamily="34" charset="0"/>
              </a:rPr>
              <a:t>Intervene to advocate for patient </a:t>
            </a:r>
          </a:p>
          <a:p>
            <a:pPr eaLnBrk="1" hangingPunct="1">
              <a:lnSpc>
                <a:spcPct val="90000"/>
              </a:lnSpc>
            </a:pPr>
            <a:r>
              <a:rPr lang="en-US" sz="2800" dirty="0" smtClean="0">
                <a:ea typeface="Tahoma" panose="020B0604030504040204" pitchFamily="34" charset="0"/>
                <a:cs typeface="Tahoma" panose="020B0604030504040204" pitchFamily="34" charset="0"/>
              </a:rPr>
              <a:t>Examples:</a:t>
            </a:r>
            <a:r>
              <a:rPr lang="en-US" sz="2800" dirty="0" smtClean="0">
                <a:solidFill>
                  <a:schemeClr val="tx2"/>
                </a:solidFill>
                <a:ea typeface="Tahoma" panose="020B0604030504040204" pitchFamily="34" charset="0"/>
                <a:cs typeface="Tahoma" panose="020B0604030504040204" pitchFamily="34" charset="0"/>
              </a:rPr>
              <a:t> </a:t>
            </a:r>
            <a:r>
              <a:rPr lang="en-US" sz="2800" dirty="0" smtClean="0">
                <a:ea typeface="Tahoma" panose="020B0604030504040204" pitchFamily="34" charset="0"/>
                <a:cs typeface="Tahoma" panose="020B0604030504040204" pitchFamily="34" charset="0"/>
              </a:rPr>
              <a:t>A patient is being denied a service that he or she is entitled to receive.  A patient is being given a service that is of a lower quality than what an English-speaker would receive.</a:t>
            </a:r>
          </a:p>
          <a:p>
            <a:pPr marL="0" indent="0" eaLnBrk="1" hangingPunct="1">
              <a:lnSpc>
                <a:spcPct val="90000"/>
              </a:lnSpc>
              <a:buNone/>
            </a:pPr>
            <a:endParaRPr lang="en-US" sz="3600" dirty="0" smtClean="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5B277F5-E23C-4CA8-9FF8-662697069142}" type="slidenum">
              <a:rPr lang="en-US" altLang="en-US" smtClean="0">
                <a:latin typeface="Garamond" pitchFamily="18" charset="0"/>
              </a:rPr>
              <a:pPr eaLnBrk="1" hangingPunct="1"/>
              <a:t>17</a:t>
            </a:fld>
            <a:endParaRPr lang="en-US" altLang="en-US" smtClean="0">
              <a:latin typeface="Garamond" pitchFamily="18" charset="0"/>
            </a:endParaRPr>
          </a:p>
        </p:txBody>
      </p:sp>
      <p:sp>
        <p:nvSpPr>
          <p:cNvPr id="17413" name="Rectangle 2"/>
          <p:cNvSpPr>
            <a:spLocks noGrp="1" noChangeArrowheads="1"/>
          </p:cNvSpPr>
          <p:nvPr>
            <p:ph type="title"/>
          </p:nvPr>
        </p:nvSpPr>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Ways to intervene:</a:t>
            </a:r>
          </a:p>
        </p:txBody>
      </p:sp>
      <p:sp>
        <p:nvSpPr>
          <p:cNvPr id="345091" name="Rectangle 3"/>
          <p:cNvSpPr>
            <a:spLocks noGrp="1" noChangeArrowheads="1"/>
          </p:cNvSpPr>
          <p:nvPr>
            <p:ph type="body" idx="1"/>
          </p:nvPr>
        </p:nvSpPr>
        <p:spPr>
          <a:xfrm>
            <a:off x="381000" y="1143000"/>
            <a:ext cx="8229600" cy="4530725"/>
          </a:xfrm>
        </p:spPr>
        <p:txBody>
          <a:bodyPr/>
          <a:lstStyle/>
          <a:p>
            <a:pPr eaLnBrk="1" hangingPunct="1">
              <a:lnSpc>
                <a:spcPct val="80000"/>
              </a:lnSpc>
              <a:defRPr/>
            </a:pPr>
            <a:r>
              <a:rPr lang="en-US" sz="3400" b="1" dirty="0" smtClean="0">
                <a:solidFill>
                  <a:srgbClr val="3926AA"/>
                </a:solidFill>
                <a:latin typeface="Tahoma" panose="020B0604030504040204" pitchFamily="34" charset="0"/>
                <a:ea typeface="Tahoma" panose="020B0604030504040204" pitchFamily="34" charset="0"/>
                <a:cs typeface="Tahoma" panose="020B0604030504040204" pitchFamily="34" charset="0"/>
              </a:rPr>
              <a:t>Signal</a:t>
            </a:r>
          </a:p>
          <a:p>
            <a:pPr eaLnBrk="1" hangingPunct="1">
              <a:lnSpc>
                <a:spcPct val="80000"/>
              </a:lnSpc>
              <a:buFont typeface="Wingdings" pitchFamily="2" charset="2"/>
              <a:buNone/>
              <a:defRPr/>
            </a:pPr>
            <a:r>
              <a:rPr lang="en-US" sz="2500" dirty="0" smtClean="0">
                <a:latin typeface="Tahoma" panose="020B0604030504040204" pitchFamily="34" charset="0"/>
                <a:ea typeface="Tahoma" panose="020B0604030504040204" pitchFamily="34" charset="0"/>
                <a:cs typeface="Tahoma" panose="020B0604030504040204" pitchFamily="34" charset="0"/>
              </a:rPr>
              <a:t>        that you will stop interpreting (speak or gesture)</a:t>
            </a:r>
          </a:p>
          <a:p>
            <a:pPr eaLnBrk="1" hangingPunct="1">
              <a:lnSpc>
                <a:spcPct val="80000"/>
              </a:lnSpc>
              <a:buFont typeface="Wingdings" pitchFamily="2" charset="2"/>
              <a:buNone/>
              <a:defRPr/>
            </a:pPr>
            <a:endParaRPr lang="en-US" sz="25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defRPr/>
            </a:pPr>
            <a:r>
              <a:rPr lang="en-US" sz="3400" b="1" dirty="0" smtClean="0">
                <a:solidFill>
                  <a:srgbClr val="3926AA"/>
                </a:solidFill>
                <a:latin typeface="Tahoma" panose="020B0604030504040204" pitchFamily="34" charset="0"/>
                <a:ea typeface="Tahoma" panose="020B0604030504040204" pitchFamily="34" charset="0"/>
                <a:cs typeface="Tahoma" panose="020B0604030504040204" pitchFamily="34" charset="0"/>
              </a:rPr>
              <a:t> Or, better, use your words </a:t>
            </a:r>
            <a:r>
              <a:rPr lang="en-US" sz="34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(transparency)</a:t>
            </a:r>
          </a:p>
          <a:p>
            <a:pPr eaLnBrk="1" hangingPunct="1">
              <a:lnSpc>
                <a:spcPct val="80000"/>
              </a:lnSpc>
              <a:buFont typeface="Wingdings" pitchFamily="2" charset="2"/>
              <a:buNone/>
              <a:defRPr/>
            </a:pPr>
            <a:r>
              <a:rPr lang="en-US" sz="2500" dirty="0" smtClean="0">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		</a:t>
            </a:r>
            <a:r>
              <a:rPr lang="en-US" sz="2500" dirty="0" smtClean="0">
                <a:latin typeface="Tahoma" panose="020B0604030504040204" pitchFamily="34" charset="0"/>
                <a:ea typeface="Tahoma" panose="020B0604030504040204" pitchFamily="34" charset="0"/>
                <a:cs typeface="Tahoma" panose="020B0604030504040204" pitchFamily="34" charset="0"/>
              </a:rPr>
              <a:t>Identify your voice as your own. </a:t>
            </a:r>
          </a:p>
          <a:p>
            <a:pPr eaLnBrk="1" hangingPunct="1">
              <a:lnSpc>
                <a:spcPct val="80000"/>
              </a:lnSpc>
              <a:buFont typeface="Wingdings" pitchFamily="2" charset="2"/>
              <a:buNone/>
              <a:defRPr/>
            </a:pPr>
            <a:r>
              <a:rPr lang="en-US" sz="2500" dirty="0" smtClean="0">
                <a:latin typeface="Tahoma" panose="020B0604030504040204" pitchFamily="34" charset="0"/>
                <a:ea typeface="Tahoma" panose="020B0604030504040204" pitchFamily="34" charset="0"/>
                <a:cs typeface="Tahoma" panose="020B0604030504040204" pitchFamily="34" charset="0"/>
              </a:rPr>
              <a:t>		Say it in both languages. </a:t>
            </a:r>
          </a:p>
          <a:p>
            <a:pPr eaLnBrk="1" hangingPunct="1">
              <a:lnSpc>
                <a:spcPct val="80000"/>
              </a:lnSpc>
              <a:buFont typeface="Wingdings" pitchFamily="2" charset="2"/>
              <a:buNone/>
              <a:defRPr/>
            </a:pPr>
            <a:r>
              <a:rPr lang="en-US" sz="2500" dirty="0" smtClean="0">
                <a:latin typeface="Tahoma" panose="020B0604030504040204" pitchFamily="34" charset="0"/>
                <a:ea typeface="Tahoma" panose="020B0604030504040204" pitchFamily="34" charset="0"/>
                <a:cs typeface="Tahoma" panose="020B0604030504040204" pitchFamily="34" charset="0"/>
              </a:rPr>
              <a:t>		Refer to yourself as “the interpreter” while 	intervening.</a:t>
            </a:r>
          </a:p>
          <a:p>
            <a:pPr algn="ctr" eaLnBrk="1" hangingPunct="1">
              <a:lnSpc>
                <a:spcPct val="80000"/>
              </a:lnSpc>
              <a:defRPr/>
            </a:pPr>
            <a:r>
              <a:rPr lang="en-US" sz="3400" b="1" dirty="0" smtClean="0">
                <a:solidFill>
                  <a:srgbClr val="3926AA"/>
                </a:solidFill>
                <a:latin typeface="Tahoma" panose="020B0604030504040204" pitchFamily="34" charset="0"/>
                <a:ea typeface="Tahoma" panose="020B0604030504040204" pitchFamily="34" charset="0"/>
                <a:cs typeface="Tahoma" panose="020B0604030504040204" pitchFamily="34" charset="0"/>
              </a:rPr>
              <a:t>Explain </a:t>
            </a:r>
            <a:r>
              <a:rPr lang="en-US" sz="2500" dirty="0" smtClean="0">
                <a:latin typeface="Tahoma" panose="020B0604030504040204" pitchFamily="34" charset="0"/>
                <a:ea typeface="Tahoma" panose="020B0604030504040204" pitchFamily="34" charset="0"/>
                <a:cs typeface="Tahoma" panose="020B0604030504040204" pitchFamily="34" charset="0"/>
              </a:rPr>
              <a:t>…to BOTH parties the </a:t>
            </a:r>
            <a:r>
              <a:rPr lang="en-US" sz="2500" u="sng" dirty="0" smtClean="0">
                <a:latin typeface="Tahoma" panose="020B0604030504040204" pitchFamily="34" charset="0"/>
                <a:ea typeface="Tahoma" panose="020B0604030504040204" pitchFamily="34" charset="0"/>
                <a:cs typeface="Tahoma" panose="020B0604030504040204" pitchFamily="34" charset="0"/>
              </a:rPr>
              <a:t>reasons</a:t>
            </a:r>
            <a:r>
              <a:rPr lang="en-US" sz="2500" dirty="0" smtClean="0">
                <a:latin typeface="Tahoma" panose="020B0604030504040204" pitchFamily="34" charset="0"/>
                <a:ea typeface="Tahoma" panose="020B0604030504040204" pitchFamily="34" charset="0"/>
                <a:cs typeface="Tahoma" panose="020B0604030504040204" pitchFamily="34" charset="0"/>
              </a:rPr>
              <a:t> why you are intervening, so that everyone understands.</a:t>
            </a:r>
          </a:p>
          <a:p>
            <a:pPr algn="ctr" eaLnBrk="1" hangingPunct="1">
              <a:lnSpc>
                <a:spcPct val="80000"/>
              </a:lnSpc>
              <a:defRPr/>
            </a:pPr>
            <a:endParaRPr lang="en-US" sz="21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buFont typeface="Wingdings" pitchFamily="2" charset="2"/>
              <a:buNone/>
              <a:defRPr/>
            </a:pPr>
            <a:endParaRPr lang="en-US" sz="2100" dirty="0" smtClean="0"/>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0EDBE9D-86A3-4A48-868E-DD8391E3B3C3}" type="slidenum">
              <a:rPr lang="en-US" altLang="en-US" smtClean="0">
                <a:latin typeface="Garamond" pitchFamily="18" charset="0"/>
              </a:rPr>
              <a:pPr eaLnBrk="1" hangingPunct="1"/>
              <a:t>18</a:t>
            </a:fld>
            <a:endParaRPr lang="en-US" altLang="en-US" smtClean="0">
              <a:latin typeface="Garamond" pitchFamily="18" charset="0"/>
            </a:endParaRPr>
          </a:p>
        </p:txBody>
      </p:sp>
      <p:sp>
        <p:nvSpPr>
          <p:cNvPr id="18437" name="Rectangle 2"/>
          <p:cNvSpPr>
            <a:spLocks noGrp="1" noChangeArrowheads="1"/>
          </p:cNvSpPr>
          <p:nvPr>
            <p:ph type="title"/>
          </p:nvPr>
        </p:nvSpPr>
        <p:spPr>
          <a:xfrm>
            <a:off x="457200" y="228600"/>
            <a:ext cx="8229600" cy="1139825"/>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Goal is </a:t>
            </a:r>
            <a:r>
              <a:rPr lang="en-US" sz="4500" b="1" i="1" dirty="0" smtClean="0">
                <a:latin typeface="Tahoma" panose="020B0604030504040204" pitchFamily="34" charset="0"/>
                <a:ea typeface="Tahoma" panose="020B0604030504040204" pitchFamily="34" charset="0"/>
                <a:cs typeface="Tahoma" panose="020B0604030504040204" pitchFamily="34" charset="0"/>
              </a:rPr>
              <a:t>Get in. Get out!</a:t>
            </a:r>
            <a:br>
              <a:rPr lang="en-US" sz="4500" b="1" i="1" dirty="0" smtClean="0">
                <a:latin typeface="Tahoma" panose="020B0604030504040204" pitchFamily="34" charset="0"/>
                <a:ea typeface="Tahoma" panose="020B0604030504040204" pitchFamily="34" charset="0"/>
                <a:cs typeface="Tahoma" panose="020B0604030504040204" pitchFamily="34" charset="0"/>
              </a:rPr>
            </a:br>
            <a:endParaRPr lang="en-US" sz="4500" b="1" i="1" dirty="0" smtClean="0">
              <a:latin typeface="Tahoma" panose="020B0604030504040204" pitchFamily="34" charset="0"/>
              <a:ea typeface="Tahoma" panose="020B0604030504040204" pitchFamily="34" charset="0"/>
              <a:cs typeface="Tahoma" panose="020B0604030504040204" pitchFamily="34" charset="0"/>
            </a:endParaRPr>
          </a:p>
        </p:txBody>
      </p:sp>
      <p:sp>
        <p:nvSpPr>
          <p:cNvPr id="347139" name="Rectangle 3"/>
          <p:cNvSpPr>
            <a:spLocks noGrp="1" noChangeArrowheads="1"/>
          </p:cNvSpPr>
          <p:nvPr>
            <p:ph type="body" idx="1"/>
          </p:nvPr>
        </p:nvSpPr>
        <p:spPr/>
        <p:txBody>
          <a:bodyPr/>
          <a:lstStyle/>
          <a:p>
            <a:pPr eaLnBrk="1" hangingPunct="1">
              <a:defRPr/>
            </a:pPr>
            <a:r>
              <a:rPr lang="en-US" sz="3600" dirty="0" smtClean="0">
                <a:latin typeface="Tahoma" panose="020B0604030504040204" pitchFamily="34" charset="0"/>
                <a:ea typeface="Tahoma" panose="020B0604030504040204" pitchFamily="34" charset="0"/>
                <a:cs typeface="Tahoma" panose="020B0604030504040204" pitchFamily="34" charset="0"/>
              </a:rPr>
              <a:t>Once you’re done intervening,  quickly go back to the message converter role </a:t>
            </a:r>
            <a:r>
              <a:rPr lang="en-US" sz="1600" dirty="0" smtClean="0">
                <a:latin typeface="Tahoma" panose="020B0604030504040204" pitchFamily="34" charset="0"/>
                <a:ea typeface="Tahoma" panose="020B0604030504040204" pitchFamily="34" charset="0"/>
                <a:cs typeface="Tahoma" panose="020B0604030504040204" pitchFamily="34" charset="0"/>
              </a:rPr>
              <a:t>(IMIA, “conduit role”) </a:t>
            </a:r>
            <a:r>
              <a:rPr lang="en-US" sz="3600" dirty="0" smtClean="0">
                <a:latin typeface="Tahoma" panose="020B0604030504040204" pitchFamily="34" charset="0"/>
                <a:ea typeface="Tahoma" panose="020B0604030504040204" pitchFamily="34" charset="0"/>
                <a:cs typeface="Tahoma" panose="020B0604030504040204" pitchFamily="34" charset="0"/>
              </a:rPr>
              <a:t>on solid ground.</a:t>
            </a:r>
          </a:p>
          <a:p>
            <a:pPr eaLnBrk="1" hangingPunct="1">
              <a:defRPr/>
            </a:pPr>
            <a:r>
              <a:rPr lang="en-US" sz="3600" dirty="0" smtClean="0">
                <a:latin typeface="Tahoma" panose="020B0604030504040204" pitchFamily="34" charset="0"/>
                <a:ea typeface="Tahoma" panose="020B0604030504040204" pitchFamily="34" charset="0"/>
                <a:cs typeface="Tahoma" panose="020B0604030504040204" pitchFamily="34" charset="0"/>
              </a:rPr>
              <a:t>These steps help you avoid  having a side conversation with one party, while the other party is left out and does not know what is happening</a:t>
            </a:r>
            <a:r>
              <a:rPr lang="en-US" sz="3600" dirty="0" smtClean="0">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a:t>
            </a:r>
          </a:p>
          <a:p>
            <a:pPr eaLnBrk="1" hangingPunct="1">
              <a:defRPr/>
            </a:pPr>
            <a:endParaRPr lang="en-US" sz="3600" b="1" i="1" dirty="0" smtClean="0">
              <a:latin typeface="Tahoma" panose="020B0604030504040204" pitchFamily="34" charset="0"/>
              <a:ea typeface="Tahoma" panose="020B0604030504040204" pitchFamily="34" charset="0"/>
              <a:cs typeface="Tahoma" panose="020B0604030504040204" pitchFamily="34" charset="0"/>
            </a:endParaRPr>
          </a:p>
          <a:p>
            <a:pPr eaLnBrk="1" hangingPunct="1">
              <a:defRPr/>
            </a:pPr>
            <a:endParaRPr lang="en-US"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46FF060-1BF0-440B-889C-3E892EF6E17C}" type="slidenum">
              <a:rPr lang="en-US" altLang="en-US" smtClean="0">
                <a:latin typeface="Garamond" pitchFamily="18" charset="0"/>
              </a:rPr>
              <a:pPr eaLnBrk="1" hangingPunct="1"/>
              <a:t>19</a:t>
            </a:fld>
            <a:endParaRPr lang="en-US" altLang="en-US" smtClean="0">
              <a:latin typeface="Garamond" pitchFamily="18" charset="0"/>
            </a:endParaRPr>
          </a:p>
        </p:txBody>
      </p:sp>
      <p:sp>
        <p:nvSpPr>
          <p:cNvPr id="19461" name="Rectangle 2"/>
          <p:cNvSpPr>
            <a:spLocks noGrp="1" noChangeArrowheads="1"/>
          </p:cNvSpPr>
          <p:nvPr>
            <p:ph type="title"/>
          </p:nvPr>
        </p:nvSpPr>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Transparency Means Clarity</a:t>
            </a:r>
            <a:br>
              <a:rPr lang="en-US" sz="3800" dirty="0" smtClean="0">
                <a:latin typeface="Tahoma" panose="020B0604030504040204" pitchFamily="34" charset="0"/>
                <a:ea typeface="Tahoma" panose="020B0604030504040204" pitchFamily="34" charset="0"/>
                <a:cs typeface="Tahoma" panose="020B0604030504040204" pitchFamily="34" charset="0"/>
              </a:rPr>
            </a:br>
            <a:r>
              <a:rPr lang="en-US" sz="1400" dirty="0" smtClean="0">
                <a:solidFill>
                  <a:schemeClr val="tx1"/>
                </a:solidFill>
                <a:latin typeface="Tahoma" panose="020B0604030504040204" pitchFamily="34" charset="0"/>
                <a:ea typeface="Tahoma" panose="020B0604030504040204" pitchFamily="34" charset="0"/>
                <a:cs typeface="Tahoma" panose="020B0604030504040204" pitchFamily="34" charset="0"/>
              </a:rPr>
              <a:t>Chapter 4, Transparency Means Clarity, of </a:t>
            </a:r>
            <a:r>
              <a:rPr lang="en-US" sz="1400" i="1" dirty="0" smtClean="0">
                <a:solidFill>
                  <a:schemeClr val="tx1"/>
                </a:solidFill>
                <a:latin typeface="Tahoma" panose="020B0604030504040204" pitchFamily="34" charset="0"/>
                <a:ea typeface="Tahoma" panose="020B0604030504040204" pitchFamily="34" charset="0"/>
                <a:cs typeface="Tahoma" panose="020B0604030504040204" pitchFamily="34" charset="0"/>
              </a:rPr>
              <a:t>Healthcare Interpreting in Small Bites</a:t>
            </a:r>
            <a:r>
              <a:rPr lang="en-US" sz="1400" dirty="0" smtClean="0">
                <a:solidFill>
                  <a:schemeClr val="tx1"/>
                </a:solidFill>
                <a:latin typeface="Tahoma" panose="020B0604030504040204" pitchFamily="34" charset="0"/>
                <a:ea typeface="Tahoma" panose="020B0604030504040204" pitchFamily="34" charset="0"/>
                <a:cs typeface="Tahoma" panose="020B0604030504040204" pitchFamily="34" charset="0"/>
              </a:rPr>
              <a:t>, by Cynthia </a:t>
            </a:r>
            <a:r>
              <a:rPr lang="en-US" sz="140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Roat</a:t>
            </a:r>
            <a:r>
              <a:rPr lang="en-US" sz="3800" dirty="0" smtClean="0">
                <a:latin typeface="Tahoma" panose="020B0604030504040204" pitchFamily="34" charset="0"/>
                <a:ea typeface="Tahoma" panose="020B0604030504040204" pitchFamily="34" charset="0"/>
                <a:cs typeface="Tahoma" panose="020B0604030504040204" pitchFamily="34" charset="0"/>
              </a:rPr>
              <a:t/>
            </a:r>
            <a:br>
              <a:rPr lang="en-US" sz="3800" dirty="0" smtClean="0">
                <a:latin typeface="Tahoma" panose="020B0604030504040204" pitchFamily="34" charset="0"/>
                <a:ea typeface="Tahoma" panose="020B0604030504040204" pitchFamily="34" charset="0"/>
                <a:cs typeface="Tahoma" panose="020B0604030504040204" pitchFamily="34" charset="0"/>
              </a:rPr>
            </a:br>
            <a:endParaRPr lang="en-US" sz="3800" dirty="0" smtClean="0">
              <a:latin typeface="Tahoma" panose="020B0604030504040204" pitchFamily="34" charset="0"/>
              <a:ea typeface="Tahoma" panose="020B0604030504040204" pitchFamily="34" charset="0"/>
              <a:cs typeface="Tahoma" panose="020B0604030504040204" pitchFamily="34" charset="0"/>
            </a:endParaRPr>
          </a:p>
        </p:txBody>
      </p:sp>
      <p:sp>
        <p:nvSpPr>
          <p:cNvPr id="19462" name="Rectangle 3"/>
          <p:cNvSpPr>
            <a:spLocks noGrp="1" noChangeArrowheads="1"/>
          </p:cNvSpPr>
          <p:nvPr>
            <p:ph type="body" idx="1"/>
          </p:nvPr>
        </p:nvSpPr>
        <p:spPr>
          <a:xfrm>
            <a:off x="533400" y="1371600"/>
            <a:ext cx="8229600" cy="4572000"/>
          </a:xfrm>
        </p:spPr>
        <p:txBody>
          <a:bodyPr/>
          <a:lstStyle/>
          <a:p>
            <a:pPr eaLnBrk="1" hangingPunct="1">
              <a:lnSpc>
                <a:spcPct val="90000"/>
              </a:lnSpc>
            </a:pPr>
            <a:r>
              <a:rPr lang="en-US" sz="2400" dirty="0" smtClean="0">
                <a:latin typeface="Tahoma" panose="020B0604030504040204" pitchFamily="34" charset="0"/>
                <a:ea typeface="Tahoma" panose="020B0604030504040204" pitchFamily="34" charset="0"/>
                <a:cs typeface="Tahoma" panose="020B0604030504040204" pitchFamily="34" charset="0"/>
              </a:rPr>
              <a:t>1) Transparency means an interpreter who is accurate and complete will interpret everything that is said.</a:t>
            </a:r>
            <a:br>
              <a:rPr lang="en-US" sz="2400" dirty="0" smtClean="0">
                <a:latin typeface="Tahoma" panose="020B0604030504040204" pitchFamily="34" charset="0"/>
                <a:ea typeface="Tahoma" panose="020B0604030504040204" pitchFamily="34" charset="0"/>
                <a:cs typeface="Tahoma" panose="020B0604030504040204" pitchFamily="34" charset="0"/>
              </a:rPr>
            </a:b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90000"/>
              </a:lnSpc>
            </a:pPr>
            <a:r>
              <a:rPr lang="en-US" sz="2400" dirty="0" smtClean="0">
                <a:latin typeface="Tahoma" panose="020B0604030504040204" pitchFamily="34" charset="0"/>
                <a:ea typeface="Tahoma" panose="020B0604030504040204" pitchFamily="34" charset="0"/>
                <a:cs typeface="Tahoma" panose="020B0604030504040204" pitchFamily="34" charset="0"/>
              </a:rPr>
              <a:t>2) When there is confusion the interpreter may </a:t>
            </a:r>
            <a:r>
              <a:rPr lang="en-US" sz="2400" dirty="0" smtClean="0">
                <a:solidFill>
                  <a:schemeClr val="tx2"/>
                </a:solidFill>
                <a:latin typeface="Tahoma" panose="020B0604030504040204" pitchFamily="34" charset="0"/>
                <a:ea typeface="Tahoma" panose="020B0604030504040204" pitchFamily="34" charset="0"/>
                <a:cs typeface="Tahoma" panose="020B0604030504040204" pitchFamily="34" charset="0"/>
              </a:rPr>
              <a:t>intervene</a:t>
            </a:r>
            <a:r>
              <a:rPr lang="en-US" sz="2400" dirty="0" smtClean="0">
                <a:latin typeface="Tahoma" panose="020B0604030504040204" pitchFamily="34" charset="0"/>
                <a:ea typeface="Tahoma" panose="020B0604030504040204" pitchFamily="34" charset="0"/>
                <a:cs typeface="Tahoma" panose="020B0604030504040204" pitchFamily="34" charset="0"/>
              </a:rPr>
              <a:t> for misunderstandings, cultural issue, a repeat, or a pause.</a:t>
            </a:r>
            <a:br>
              <a:rPr lang="en-US" sz="2400" dirty="0" smtClean="0">
                <a:latin typeface="Tahoma" panose="020B0604030504040204" pitchFamily="34" charset="0"/>
                <a:ea typeface="Tahoma" panose="020B0604030504040204" pitchFamily="34" charset="0"/>
                <a:cs typeface="Tahoma" panose="020B0604030504040204" pitchFamily="34" charset="0"/>
              </a:rPr>
            </a:b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90000"/>
              </a:lnSpc>
            </a:pPr>
            <a:r>
              <a:rPr lang="en-US" sz="2400" dirty="0" smtClean="0">
                <a:latin typeface="Tahoma" panose="020B0604030504040204" pitchFamily="34" charset="0"/>
                <a:ea typeface="Tahoma" panose="020B0604030504040204" pitchFamily="34" charset="0"/>
                <a:cs typeface="Tahoma" panose="020B0604030504040204" pitchFamily="34" charset="0"/>
              </a:rPr>
              <a:t>3) Being transparent means that if you have a valid reason to talk to one party, tell the other party what you will do.</a:t>
            </a:r>
            <a:br>
              <a:rPr lang="en-US" sz="2400" dirty="0" smtClean="0">
                <a:latin typeface="Tahoma" panose="020B0604030504040204" pitchFamily="34" charset="0"/>
                <a:ea typeface="Tahoma" panose="020B0604030504040204" pitchFamily="34" charset="0"/>
                <a:cs typeface="Tahoma" panose="020B0604030504040204" pitchFamily="34" charset="0"/>
              </a:rPr>
            </a:b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90000"/>
              </a:lnSpc>
            </a:pPr>
            <a:r>
              <a:rPr lang="en-US" sz="2400" dirty="0" smtClean="0">
                <a:latin typeface="Tahoma" panose="020B0604030504040204" pitchFamily="34" charset="0"/>
                <a:ea typeface="Tahoma" panose="020B0604030504040204" pitchFamily="34" charset="0"/>
                <a:cs typeface="Tahoma" panose="020B0604030504040204" pitchFamily="34" charset="0"/>
              </a:rPr>
              <a:t>4) Being transparent means everyone knows what is being said.</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Learning Objectives:</a:t>
            </a:r>
            <a:br>
              <a:rPr lang="en-US" dirty="0" smtClean="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33400" y="914400"/>
            <a:ext cx="8229600" cy="5029200"/>
          </a:xfrm>
        </p:spPr>
        <p:txBody>
          <a:bodyPr/>
          <a:lstStyle/>
          <a:p>
            <a:r>
              <a:rPr lang="en-US" sz="2600" dirty="0" smtClean="0">
                <a:latin typeface="Tahoma" panose="020B0604030504040204" pitchFamily="34" charset="0"/>
                <a:ea typeface="Tahoma" panose="020B0604030504040204" pitchFamily="34" charset="0"/>
                <a:cs typeface="Tahoma" panose="020B0604030504040204" pitchFamily="34" charset="0"/>
              </a:rPr>
              <a:t>Recall concepts from introductory courses in healthcare interpreting that are fundamental such as the purpose of the pre-session, how and when to intervene to support effective communication, and the meaning of the principle of transparency;</a:t>
            </a:r>
          </a:p>
          <a:p>
            <a:r>
              <a:rPr lang="en-US" sz="2600" dirty="0" smtClean="0">
                <a:latin typeface="Tahoma" panose="020B0604030504040204" pitchFamily="34" charset="0"/>
                <a:ea typeface="Tahoma" panose="020B0604030504040204" pitchFamily="34" charset="0"/>
                <a:cs typeface="Tahoma" panose="020B0604030504040204" pitchFamily="34" charset="0"/>
              </a:rPr>
              <a:t>Define ethics, standards, roles and other terms of art for the interpreting profession;</a:t>
            </a:r>
          </a:p>
          <a:p>
            <a:r>
              <a:rPr lang="en-US" sz="2600" dirty="0" smtClean="0">
                <a:latin typeface="Tahoma" panose="020B0604030504040204" pitchFamily="34" charset="0"/>
                <a:ea typeface="Tahoma" panose="020B0604030504040204" pitchFamily="34" charset="0"/>
                <a:cs typeface="Tahoma" panose="020B0604030504040204" pitchFamily="34" charset="0"/>
              </a:rPr>
              <a:t>Recognize the laws and regulations that inform language access practices and policies in healthcare; and</a:t>
            </a:r>
          </a:p>
          <a:p>
            <a:r>
              <a:rPr lang="en-US" sz="2600" dirty="0" smtClean="0">
                <a:latin typeface="Tahoma" panose="020B0604030504040204" pitchFamily="34" charset="0"/>
                <a:ea typeface="Tahoma" panose="020B0604030504040204" pitchFamily="34" charset="0"/>
                <a:cs typeface="Tahoma" panose="020B0604030504040204" pitchFamily="34" charset="0"/>
              </a:rPr>
              <a:t>Identify ways to improve your command of medical terminology</a:t>
            </a:r>
            <a:r>
              <a:rPr lang="en-US" dirty="0" smtClean="0">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2</a:t>
            </a:fld>
            <a:endParaRPr lang="en-US" altLang="en-US"/>
          </a:p>
        </p:txBody>
      </p:sp>
      <p:sp>
        <p:nvSpPr>
          <p:cNvPr id="7" name="Date Placeholder 6"/>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121888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22387"/>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Transparency means boundaries in NCIHC doc.</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To maintain professional boundaries means that interpreters fulfill only the duties of a health care interpreter while engaged in the performance of that role and do not assume any duties that are outside that role.</a:t>
            </a:r>
            <a:br>
              <a:rPr lang="en-US" dirty="0" smtClean="0">
                <a:latin typeface="Tahoma" panose="020B0604030504040204" pitchFamily="34" charset="0"/>
                <a:ea typeface="Tahoma" panose="020B0604030504040204" pitchFamily="34" charset="0"/>
                <a:cs typeface="Tahoma" panose="020B0604030504040204" pitchFamily="34" charset="0"/>
              </a:rPr>
            </a:b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200" dirty="0" smtClean="0"/>
              <a:t>(Relates to ethic as listed by NCIHC: The interpreter </a:t>
            </a:r>
            <a:r>
              <a:rPr lang="en-US" sz="2200" dirty="0" smtClean="0">
                <a:solidFill>
                  <a:srgbClr val="0000FF"/>
                </a:solidFill>
              </a:rPr>
              <a:t>maintains the boundaries </a:t>
            </a:r>
            <a:r>
              <a:rPr lang="en-US" sz="2200" dirty="0" smtClean="0"/>
              <a:t>of the professional role, refraining from personal involvement. The intent of this principle is twofold: 1) to provide transparency in the service that is being provided, and 2) to avoid potential conflicts of interest.) </a:t>
            </a:r>
            <a:endParaRPr lang="en-US" sz="2200" dirty="0"/>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20</a:t>
            </a:fld>
            <a:endParaRPr lang="en-US" altLang="en-US"/>
          </a:p>
        </p:txBody>
      </p:sp>
      <p:sp>
        <p:nvSpPr>
          <p:cNvPr id="7" name="Date Placeholder 6"/>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40865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4BEE954-DD7A-4E02-B7D0-9F82FADEF541}" type="slidenum">
              <a:rPr lang="en-US" altLang="en-US" smtClean="0">
                <a:latin typeface="Garamond" pitchFamily="18" charset="0"/>
              </a:rPr>
              <a:pPr eaLnBrk="1" hangingPunct="1"/>
              <a:t>21</a:t>
            </a:fld>
            <a:endParaRPr lang="en-US" altLang="en-US" smtClean="0">
              <a:latin typeface="Garamond" pitchFamily="18" charset="0"/>
            </a:endParaRPr>
          </a:p>
        </p:txBody>
      </p:sp>
      <p:sp>
        <p:nvSpPr>
          <p:cNvPr id="20485" name="Rectangle 2"/>
          <p:cNvSpPr>
            <a:spLocks noGrp="1" noChangeArrowheads="1"/>
          </p:cNvSpPr>
          <p:nvPr>
            <p:ph type="title"/>
          </p:nvPr>
        </p:nvSpPr>
        <p:spPr>
          <a:xfrm>
            <a:off x="457200" y="277813"/>
            <a:ext cx="8229600" cy="1855787"/>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Definition of </a:t>
            </a:r>
            <a:r>
              <a:rPr lang="en-US" sz="3800" i="1" dirty="0" smtClean="0">
                <a:latin typeface="Tahoma" panose="020B0604030504040204" pitchFamily="34" charset="0"/>
                <a:ea typeface="Tahoma" panose="020B0604030504040204" pitchFamily="34" charset="0"/>
                <a:cs typeface="Tahoma" panose="020B0604030504040204" pitchFamily="34" charset="0"/>
              </a:rPr>
              <a:t>transparency</a:t>
            </a:r>
            <a:r>
              <a:rPr lang="en-US" sz="3800" dirty="0" smtClean="0">
                <a:latin typeface="Tahoma" panose="020B0604030504040204" pitchFamily="34" charset="0"/>
                <a:ea typeface="Tahoma" panose="020B0604030504040204" pitchFamily="34" charset="0"/>
                <a:cs typeface="Tahoma" panose="020B0604030504040204" pitchFamily="34" charset="0"/>
              </a:rPr>
              <a:t> from National Council on Interpreting in Health Care.</a:t>
            </a:r>
            <a:br>
              <a:rPr lang="en-US" sz="3800" dirty="0" smtClean="0">
                <a:latin typeface="Tahoma" panose="020B0604030504040204" pitchFamily="34" charset="0"/>
                <a:ea typeface="Tahoma" panose="020B0604030504040204" pitchFamily="34" charset="0"/>
                <a:cs typeface="Tahoma" panose="020B0604030504040204" pitchFamily="34" charset="0"/>
              </a:rPr>
            </a:br>
            <a:endParaRPr lang="en-US" sz="3800" dirty="0" smtClean="0">
              <a:latin typeface="Tahoma" panose="020B0604030504040204" pitchFamily="34" charset="0"/>
              <a:ea typeface="Tahoma" panose="020B0604030504040204" pitchFamily="34" charset="0"/>
              <a:cs typeface="Tahoma" panose="020B0604030504040204" pitchFamily="34" charset="0"/>
            </a:endParaRPr>
          </a:p>
        </p:txBody>
      </p:sp>
      <p:sp>
        <p:nvSpPr>
          <p:cNvPr id="20486" name="Rectangle 3"/>
          <p:cNvSpPr>
            <a:spLocks noGrp="1" noChangeArrowheads="1"/>
          </p:cNvSpPr>
          <p:nvPr>
            <p:ph type="body" idx="1"/>
          </p:nvPr>
        </p:nvSpPr>
        <p:spPr>
          <a:xfrm>
            <a:off x="457200" y="3276600"/>
            <a:ext cx="8229600" cy="2854325"/>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The principle that during the encounter the interpreter informs all parties of any action he or she takes, including speaking for him-or herself, outside of direct interpreting.</a:t>
            </a:r>
          </a:p>
          <a:p>
            <a:pPr eaLnBrk="1" hangingPunct="1"/>
            <a:endParaRPr lang="en-US"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CE32682-3DE1-4F5B-843B-F7B598787AB3}" type="slidenum">
              <a:rPr lang="en-US" altLang="en-US" smtClean="0">
                <a:latin typeface="Garamond" pitchFamily="18" charset="0"/>
              </a:rPr>
              <a:pPr eaLnBrk="1" hangingPunct="1"/>
              <a:t>22</a:t>
            </a:fld>
            <a:endParaRPr lang="en-US" altLang="en-US" smtClean="0">
              <a:latin typeface="Garamond" pitchFamily="18" charset="0"/>
            </a:endParaRPr>
          </a:p>
        </p:txBody>
      </p:sp>
      <p:sp>
        <p:nvSpPr>
          <p:cNvPr id="21509" name="Rectangle 2"/>
          <p:cNvSpPr>
            <a:spLocks noGrp="1" noChangeArrowheads="1"/>
          </p:cNvSpPr>
          <p:nvPr>
            <p:ph type="title"/>
          </p:nvPr>
        </p:nvSpPr>
        <p:spPr>
          <a:xfrm>
            <a:off x="457200" y="277813"/>
            <a:ext cx="8686800" cy="2922587"/>
          </a:xfrm>
        </p:spPr>
        <p:txBody>
          <a:bodyPr/>
          <a:lstStyle/>
          <a:p>
            <a:pPr eaLnBrk="1" hangingPunct="1"/>
            <a:r>
              <a:rPr lang="en-US" dirty="0" smtClean="0"/>
              <a:t>As healthcare interpreters began to make new rules, it became necessary to explain our rules to others.</a:t>
            </a:r>
          </a:p>
        </p:txBody>
      </p:sp>
      <p:sp>
        <p:nvSpPr>
          <p:cNvPr id="21510" name="Rectangle 3"/>
          <p:cNvSpPr>
            <a:spLocks noGrp="1" noChangeArrowheads="1"/>
          </p:cNvSpPr>
          <p:nvPr>
            <p:ph type="body" idx="1"/>
          </p:nvPr>
        </p:nvSpPr>
        <p:spPr>
          <a:xfrm>
            <a:off x="533400" y="3048000"/>
            <a:ext cx="8229600" cy="2971800"/>
          </a:xfrm>
        </p:spPr>
        <p:txBody>
          <a:bodyPr/>
          <a:lstStyle/>
          <a:p>
            <a:pPr eaLnBrk="1" hangingPunct="1">
              <a:lnSpc>
                <a:spcPct val="90000"/>
              </a:lnSpc>
            </a:pPr>
            <a:endParaRPr lang="en-US" sz="2100" dirty="0" smtClean="0"/>
          </a:p>
          <a:p>
            <a:pPr eaLnBrk="1" hangingPunct="1">
              <a:lnSpc>
                <a:spcPct val="90000"/>
              </a:lnSpc>
            </a:pPr>
            <a:r>
              <a:rPr lang="en-US" sz="2100" dirty="0" smtClean="0"/>
              <a:t>The pre-session (CHIA)</a:t>
            </a:r>
            <a:br>
              <a:rPr lang="en-US" sz="2100" dirty="0" smtClean="0"/>
            </a:br>
            <a:r>
              <a:rPr lang="en-US" sz="2100" dirty="0" smtClean="0"/>
              <a:t>a) introduce yourself: name, language and organizational affiliation if needed.</a:t>
            </a:r>
            <a:r>
              <a:rPr lang="en-US" sz="2500" dirty="0" smtClean="0">
                <a:solidFill>
                  <a:srgbClr val="0000FF"/>
                </a:solidFill>
              </a:rPr>
              <a:t/>
            </a:r>
            <a:br>
              <a:rPr lang="en-US" sz="2500" dirty="0" smtClean="0">
                <a:solidFill>
                  <a:srgbClr val="0000FF"/>
                </a:solidFill>
              </a:rPr>
            </a:br>
            <a:r>
              <a:rPr lang="en-US" sz="2100" dirty="0" smtClean="0"/>
              <a:t>b) confidentiality, explain confidentiality to pt. if needed</a:t>
            </a:r>
            <a:br>
              <a:rPr lang="en-US" sz="2100" dirty="0" smtClean="0"/>
            </a:br>
            <a:r>
              <a:rPr lang="en-US" sz="2100" dirty="0" smtClean="0"/>
              <a:t>c) inform parties how to have smooth encounter</a:t>
            </a:r>
            <a:br>
              <a:rPr lang="en-US" sz="2100" dirty="0" smtClean="0"/>
            </a:br>
            <a:r>
              <a:rPr lang="en-US" sz="2100" dirty="0" smtClean="0"/>
              <a:t>1. everything will be interpreted, 2. &amp; 3. recommend that parties speak directly and pause frequently 4. explain that you may need to intervene</a:t>
            </a:r>
            <a:br>
              <a:rPr lang="en-US" sz="2100" dirty="0" smtClean="0"/>
            </a:br>
            <a:r>
              <a:rPr lang="en-US" sz="2100" dirty="0" smtClean="0"/>
              <a:t>d) ask provider to brief interpreter</a:t>
            </a:r>
          </a:p>
        </p:txBody>
      </p:sp>
      <p:sp>
        <p:nvSpPr>
          <p:cNvPr id="21511" name="Text Box 4"/>
          <p:cNvSpPr txBox="1">
            <a:spLocks noChangeArrowheads="1"/>
          </p:cNvSpPr>
          <p:nvPr/>
        </p:nvSpPr>
        <p:spPr bwMode="auto">
          <a:xfrm>
            <a:off x="6096000" y="2438400"/>
            <a:ext cx="2362200" cy="915988"/>
          </a:xfrm>
          <a:prstGeom prst="rect">
            <a:avLst/>
          </a:prstGeom>
          <a:solidFill>
            <a:srgbClr val="FFFF66"/>
          </a:solidFill>
          <a:ln w="9525">
            <a:solidFill>
              <a:schemeClr val="tx1"/>
            </a:solidFill>
            <a:miter lim="800000"/>
            <a:headEnd/>
            <a:tailEnd/>
          </a:ln>
          <a:effectLs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dirty="0"/>
              <a:t>My anecdote: </a:t>
            </a:r>
            <a:r>
              <a:rPr lang="en-US" i="1" dirty="0"/>
              <a:t>no le </a:t>
            </a:r>
            <a:r>
              <a:rPr lang="en-US" i="1" dirty="0" err="1"/>
              <a:t>entiendo</a:t>
            </a:r>
            <a:r>
              <a:rPr lang="en-US" i="1" dirty="0"/>
              <a:t> a </a:t>
            </a:r>
            <a:r>
              <a:rPr lang="en-US" i="1" dirty="0" err="1"/>
              <a:t>ella</a:t>
            </a:r>
            <a:r>
              <a:rPr lang="en-US" i="1" dirty="0"/>
              <a:t> para nada.</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3" name="TextBox 2"/>
          <p:cNvSpPr txBox="1"/>
          <p:nvPr/>
        </p:nvSpPr>
        <p:spPr>
          <a:xfrm>
            <a:off x="5791200" y="5486400"/>
            <a:ext cx="2362200" cy="923330"/>
          </a:xfrm>
          <a:prstGeom prst="rect">
            <a:avLst/>
          </a:prstGeom>
          <a:solidFill>
            <a:srgbClr val="FFFF66"/>
          </a:solidFill>
          <a:ln w="3175">
            <a:solidFill>
              <a:schemeClr val="tx1"/>
            </a:solidFill>
          </a:ln>
        </p:spPr>
        <p:txBody>
          <a:bodyPr wrap="square" rtlCol="0">
            <a:spAutoFit/>
          </a:bodyPr>
          <a:lstStyle/>
          <a:p>
            <a:r>
              <a:rPr lang="en-US" i="1" dirty="0" smtClean="0"/>
              <a:t>“Is there anything I need to know before we start?”</a:t>
            </a:r>
            <a:endParaRPr lang="en-US" i="1" dirty="0"/>
          </a:p>
        </p:txBody>
      </p:sp>
      <p:sp>
        <p:nvSpPr>
          <p:cNvPr id="10" name="Rectangle 9"/>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Slide Number Placeholder 6"/>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8E73CBE-4486-4C9A-BB9D-D3593EB0145C}" type="slidenum">
              <a:rPr lang="en-US" altLang="en-US" smtClean="0">
                <a:latin typeface="Garamond" pitchFamily="18" charset="0"/>
              </a:rPr>
              <a:pPr eaLnBrk="1" hangingPunct="1"/>
              <a:t>23</a:t>
            </a:fld>
            <a:endParaRPr lang="en-US" altLang="en-US" smtClean="0">
              <a:latin typeface="Garamond" pitchFamily="18" charset="0"/>
            </a:endParaRPr>
          </a:p>
        </p:txBody>
      </p:sp>
      <p:sp>
        <p:nvSpPr>
          <p:cNvPr id="23557" name="Rectangle 2"/>
          <p:cNvSpPr>
            <a:spLocks noGrp="1" noChangeArrowheads="1"/>
          </p:cNvSpPr>
          <p:nvPr>
            <p:ph type="title"/>
          </p:nvPr>
        </p:nvSpPr>
        <p:spPr/>
        <p:txBody>
          <a:bodyPr/>
          <a:lstStyle/>
          <a:p>
            <a:pPr eaLnBrk="1" hangingPunct="1"/>
            <a:r>
              <a:rPr lang="en-US" smtClean="0"/>
              <a:t>NCIHC Code of Ethics</a:t>
            </a:r>
          </a:p>
        </p:txBody>
      </p:sp>
      <p:sp>
        <p:nvSpPr>
          <p:cNvPr id="23558" name="Rectangle 3"/>
          <p:cNvSpPr>
            <a:spLocks noGrp="1" noChangeArrowheads="1"/>
          </p:cNvSpPr>
          <p:nvPr>
            <p:ph type="body" sz="half" idx="1"/>
          </p:nvPr>
        </p:nvSpPr>
        <p:spPr>
          <a:xfrm>
            <a:off x="457200" y="1600200"/>
            <a:ext cx="8001000" cy="4343400"/>
          </a:xfrm>
        </p:spPr>
        <p:txBody>
          <a:bodyPr/>
          <a:lstStyle/>
          <a:p>
            <a:pPr eaLnBrk="1" hangingPunct="1">
              <a:lnSpc>
                <a:spcPct val="80000"/>
              </a:lnSpc>
            </a:pPr>
            <a:r>
              <a:rPr lang="en-US" sz="2700" dirty="0" smtClean="0"/>
              <a:t>The interpreter treats as </a:t>
            </a:r>
            <a:r>
              <a:rPr lang="en-US" sz="2700" dirty="0" smtClean="0">
                <a:solidFill>
                  <a:srgbClr val="0000FF"/>
                </a:solidFill>
              </a:rPr>
              <a:t>confidential, within the treating team</a:t>
            </a:r>
            <a:r>
              <a:rPr lang="en-US" sz="2700" dirty="0" smtClean="0">
                <a:solidFill>
                  <a:srgbClr val="0066FF"/>
                </a:solidFill>
              </a:rPr>
              <a:t>,</a:t>
            </a:r>
            <a:r>
              <a:rPr lang="en-US" sz="2700" dirty="0" smtClean="0"/>
              <a:t> all information learned in the performance of their professional duties, while observing relevant requirements regarding disclosure.</a:t>
            </a:r>
          </a:p>
          <a:p>
            <a:pPr eaLnBrk="1" hangingPunct="1">
              <a:lnSpc>
                <a:spcPct val="80000"/>
              </a:lnSpc>
            </a:pPr>
            <a:r>
              <a:rPr lang="en-US" sz="2700" dirty="0" smtClean="0"/>
              <a:t>The interpreter strives to render the message </a:t>
            </a:r>
            <a:r>
              <a:rPr lang="en-US" sz="2700" dirty="0" smtClean="0">
                <a:solidFill>
                  <a:srgbClr val="0000FF"/>
                </a:solidFill>
              </a:rPr>
              <a:t>accurately</a:t>
            </a:r>
            <a:r>
              <a:rPr lang="en-US" sz="2700" dirty="0" smtClean="0"/>
              <a:t>, conveying the content and spirit of the original message, taking into consideration its cultural content.</a:t>
            </a:r>
          </a:p>
          <a:p>
            <a:pPr eaLnBrk="1" hangingPunct="1">
              <a:lnSpc>
                <a:spcPct val="80000"/>
              </a:lnSpc>
            </a:pPr>
            <a:r>
              <a:rPr lang="en-US" sz="2700" dirty="0" smtClean="0"/>
              <a:t>The interpreter strives to maintain </a:t>
            </a:r>
            <a:r>
              <a:rPr lang="en-US" sz="2700" dirty="0" smtClean="0">
                <a:solidFill>
                  <a:srgbClr val="0000FF"/>
                </a:solidFill>
              </a:rPr>
              <a:t>impartiality </a:t>
            </a:r>
            <a:r>
              <a:rPr lang="en-US" sz="2700" dirty="0" smtClean="0"/>
              <a:t>and refrains from counseling, advising or projecting personal biases or beliefs.</a:t>
            </a:r>
          </a:p>
          <a:p>
            <a:pPr eaLnBrk="1" hangingPunct="1">
              <a:lnSpc>
                <a:spcPct val="80000"/>
              </a:lnSpc>
            </a:pPr>
            <a:endParaRPr lang="en-US" sz="2700" dirty="0" smtClean="0"/>
          </a:p>
          <a:p>
            <a:pPr eaLnBrk="1" hangingPunct="1">
              <a:lnSpc>
                <a:spcPct val="80000"/>
              </a:lnSpc>
            </a:pPr>
            <a:endParaRPr lang="en-US" sz="1700" dirty="0" smtClean="0"/>
          </a:p>
          <a:p>
            <a:pPr eaLnBrk="1" hangingPunct="1">
              <a:lnSpc>
                <a:spcPct val="80000"/>
              </a:lnSpc>
            </a:pPr>
            <a:endParaRPr lang="en-US" sz="1700" dirty="0" smtClean="0"/>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3" name="TextBox 2"/>
          <p:cNvSpPr txBox="1"/>
          <p:nvPr/>
        </p:nvSpPr>
        <p:spPr>
          <a:xfrm>
            <a:off x="6553200" y="152400"/>
            <a:ext cx="2362200" cy="1477328"/>
          </a:xfrm>
          <a:prstGeom prst="rect">
            <a:avLst/>
          </a:prstGeom>
          <a:solidFill>
            <a:srgbClr val="FFFF66"/>
          </a:solidFill>
          <a:ln w="3175">
            <a:solidFill>
              <a:schemeClr val="tx1"/>
            </a:solidFill>
          </a:ln>
        </p:spPr>
        <p:txBody>
          <a:bodyPr wrap="square" rtlCol="0">
            <a:spAutoFit/>
          </a:bodyPr>
          <a:lstStyle/>
          <a:p>
            <a:r>
              <a:rPr lang="en-US" dirty="0" smtClean="0"/>
              <a:t>“Ethics” can be defined by a profession.  Not the same word as “morals.”</a:t>
            </a:r>
            <a:endParaRPr 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F60A657-DE9D-42FC-821D-A806996648E9}" type="slidenum">
              <a:rPr lang="en-US" altLang="en-US" smtClean="0">
                <a:latin typeface="Garamond" pitchFamily="18" charset="0"/>
              </a:rPr>
              <a:pPr eaLnBrk="1" hangingPunct="1"/>
              <a:t>24</a:t>
            </a:fld>
            <a:endParaRPr lang="en-US" altLang="en-US" smtClean="0">
              <a:latin typeface="Garamond" pitchFamily="18" charset="0"/>
            </a:endParaRPr>
          </a:p>
        </p:txBody>
      </p:sp>
      <p:sp>
        <p:nvSpPr>
          <p:cNvPr id="24581" name="Rectangle 2"/>
          <p:cNvSpPr>
            <a:spLocks noGrp="1" noChangeArrowheads="1"/>
          </p:cNvSpPr>
          <p:nvPr>
            <p:ph type="title"/>
          </p:nvPr>
        </p:nvSpPr>
        <p:spPr/>
        <p:txBody>
          <a:bodyPr/>
          <a:lstStyle/>
          <a:p>
            <a:pPr eaLnBrk="1" hangingPunct="1"/>
            <a:r>
              <a:rPr lang="en-US" sz="3800" smtClean="0"/>
              <a:t>NCIHC Code of Ethics, continued</a:t>
            </a:r>
          </a:p>
        </p:txBody>
      </p:sp>
      <p:sp>
        <p:nvSpPr>
          <p:cNvPr id="24582" name="Rectangle 3"/>
          <p:cNvSpPr>
            <a:spLocks noGrp="1" noChangeArrowheads="1"/>
          </p:cNvSpPr>
          <p:nvPr>
            <p:ph type="body" idx="1"/>
          </p:nvPr>
        </p:nvSpPr>
        <p:spPr/>
        <p:txBody>
          <a:bodyPr/>
          <a:lstStyle/>
          <a:p>
            <a:pPr eaLnBrk="1" hangingPunct="1"/>
            <a:r>
              <a:rPr lang="en-US" dirty="0" smtClean="0"/>
              <a:t>The interpreter maintains the </a:t>
            </a:r>
            <a:r>
              <a:rPr lang="en-US" dirty="0" smtClean="0">
                <a:solidFill>
                  <a:srgbClr val="0000FF"/>
                </a:solidFill>
              </a:rPr>
              <a:t>boundaries of the professional role</a:t>
            </a:r>
            <a:r>
              <a:rPr lang="en-US" dirty="0" smtClean="0"/>
              <a:t>, refraining from personal involvement.</a:t>
            </a:r>
          </a:p>
          <a:p>
            <a:pPr eaLnBrk="1" hangingPunct="1"/>
            <a:r>
              <a:rPr lang="en-US" dirty="0" smtClean="0"/>
              <a:t>The interpreter continuously strives to develop </a:t>
            </a:r>
            <a:r>
              <a:rPr lang="en-US" dirty="0" smtClean="0">
                <a:solidFill>
                  <a:srgbClr val="0000FF"/>
                </a:solidFill>
              </a:rPr>
              <a:t>awareness of </a:t>
            </a:r>
            <a:r>
              <a:rPr lang="en-US" dirty="0" smtClean="0"/>
              <a:t>his / her own and other (including biomedical) </a:t>
            </a:r>
            <a:r>
              <a:rPr lang="en-US" dirty="0" smtClean="0">
                <a:solidFill>
                  <a:srgbClr val="0000FF"/>
                </a:solidFill>
              </a:rPr>
              <a:t>cultures </a:t>
            </a:r>
            <a:r>
              <a:rPr lang="en-US" dirty="0" smtClean="0"/>
              <a:t>encountered in the performance of their professional duties. </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1CF6B3C-4949-4C43-B578-983E2510329D}" type="slidenum">
              <a:rPr lang="en-US" altLang="en-US" smtClean="0">
                <a:latin typeface="Garamond" pitchFamily="18" charset="0"/>
              </a:rPr>
              <a:pPr eaLnBrk="1" hangingPunct="1"/>
              <a:t>25</a:t>
            </a:fld>
            <a:endParaRPr lang="en-US" altLang="en-US" smtClean="0">
              <a:latin typeface="Garamond" pitchFamily="18" charset="0"/>
            </a:endParaRPr>
          </a:p>
        </p:txBody>
      </p:sp>
      <p:sp>
        <p:nvSpPr>
          <p:cNvPr id="25605" name="Rectangle 2"/>
          <p:cNvSpPr>
            <a:spLocks noGrp="1" noChangeArrowheads="1"/>
          </p:cNvSpPr>
          <p:nvPr>
            <p:ph type="title"/>
          </p:nvPr>
        </p:nvSpPr>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NCIHC Code of Ethics, continued</a:t>
            </a:r>
          </a:p>
        </p:txBody>
      </p:sp>
      <p:sp>
        <p:nvSpPr>
          <p:cNvPr id="25606" name="Rectangle 3"/>
          <p:cNvSpPr>
            <a:spLocks noGrp="1" noChangeArrowheads="1"/>
          </p:cNvSpPr>
          <p:nvPr>
            <p:ph type="body" idx="1"/>
          </p:nvPr>
        </p:nvSpPr>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The interpreter treats all parties with respect.</a:t>
            </a: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When the patient’s </a:t>
            </a:r>
            <a:r>
              <a:rPr lang="en-US" dirty="0" smtClean="0">
                <a:solidFill>
                  <a:srgbClr val="0000FF"/>
                </a:solidFill>
                <a:latin typeface="Tahoma" panose="020B0604030504040204" pitchFamily="34" charset="0"/>
                <a:ea typeface="Tahoma" panose="020B0604030504040204" pitchFamily="34" charset="0"/>
                <a:cs typeface="Tahoma" panose="020B0604030504040204" pitchFamily="34" charset="0"/>
              </a:rPr>
              <a:t>health, well-being, or dignity</a:t>
            </a:r>
            <a:r>
              <a:rPr lang="en-US" dirty="0" smtClean="0">
                <a:latin typeface="Tahoma" panose="020B0604030504040204" pitchFamily="34" charset="0"/>
                <a:ea typeface="Tahoma" panose="020B0604030504040204" pitchFamily="34" charset="0"/>
                <a:cs typeface="Tahoma" panose="020B0604030504040204" pitchFamily="34" charset="0"/>
              </a:rPr>
              <a:t> is at risk, the interpreter may be justified in acting as an advocate.</a:t>
            </a: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The interpreter strives to continually </a:t>
            </a:r>
            <a:r>
              <a:rPr lang="en-US" dirty="0" smtClean="0">
                <a:solidFill>
                  <a:srgbClr val="0000FF"/>
                </a:solidFill>
                <a:latin typeface="Tahoma" panose="020B0604030504040204" pitchFamily="34" charset="0"/>
                <a:ea typeface="Tahoma" panose="020B0604030504040204" pitchFamily="34" charset="0"/>
                <a:cs typeface="Tahoma" panose="020B0604030504040204" pitchFamily="34" charset="0"/>
              </a:rPr>
              <a:t>further </a:t>
            </a:r>
            <a:r>
              <a:rPr lang="en-US" dirty="0" smtClean="0">
                <a:latin typeface="Tahoma" panose="020B0604030504040204" pitchFamily="34" charset="0"/>
                <a:ea typeface="Tahoma" panose="020B0604030504040204" pitchFamily="34" charset="0"/>
                <a:cs typeface="Tahoma" panose="020B0604030504040204" pitchFamily="34" charset="0"/>
              </a:rPr>
              <a:t>his / her </a:t>
            </a:r>
            <a:r>
              <a:rPr lang="en-US" dirty="0" smtClean="0">
                <a:solidFill>
                  <a:srgbClr val="0000FF"/>
                </a:solidFill>
                <a:latin typeface="Tahoma" panose="020B0604030504040204" pitchFamily="34" charset="0"/>
                <a:ea typeface="Tahoma" panose="020B0604030504040204" pitchFamily="34" charset="0"/>
                <a:cs typeface="Tahoma" panose="020B0604030504040204" pitchFamily="34" charset="0"/>
              </a:rPr>
              <a:t>knowledge and skills</a:t>
            </a:r>
            <a:r>
              <a:rPr lang="en-US" dirty="0" smtClean="0">
                <a:latin typeface="Tahoma" panose="020B0604030504040204" pitchFamily="34" charset="0"/>
                <a:ea typeface="Tahoma" panose="020B0604030504040204" pitchFamily="34" charset="0"/>
                <a:cs typeface="Tahoma" panose="020B0604030504040204" pitchFamily="34" charset="0"/>
              </a:rPr>
              <a:t>.</a:t>
            </a: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The interpreter must at all times act in a </a:t>
            </a:r>
            <a:r>
              <a:rPr lang="en-US" dirty="0" smtClean="0">
                <a:solidFill>
                  <a:srgbClr val="0000FF"/>
                </a:solidFill>
                <a:latin typeface="Tahoma" panose="020B0604030504040204" pitchFamily="34" charset="0"/>
                <a:ea typeface="Tahoma" panose="020B0604030504040204" pitchFamily="34" charset="0"/>
                <a:cs typeface="Tahoma" panose="020B0604030504040204" pitchFamily="34" charset="0"/>
              </a:rPr>
              <a:t>professional and ethical </a:t>
            </a:r>
            <a:r>
              <a:rPr lang="en-US" dirty="0" smtClean="0">
                <a:latin typeface="Tahoma" panose="020B0604030504040204" pitchFamily="34" charset="0"/>
                <a:ea typeface="Tahoma" panose="020B0604030504040204" pitchFamily="34" charset="0"/>
                <a:cs typeface="Tahoma" panose="020B0604030504040204" pitchFamily="34" charset="0"/>
              </a:rPr>
              <a:t>manner</a:t>
            </a:r>
            <a:r>
              <a:rPr lang="en-US" dirty="0" smtClean="0"/>
              <a:t>.</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6"/>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BF9CB8C-A08F-40CF-8027-0FC39CAFD64F}" type="slidenum">
              <a:rPr lang="en-US" altLang="en-US" smtClean="0">
                <a:solidFill>
                  <a:srgbClr val="000000"/>
                </a:solidFill>
                <a:latin typeface="Garamond" pitchFamily="18" charset="0"/>
              </a:rPr>
              <a:pPr eaLnBrk="1" hangingPunct="1"/>
              <a:t>26</a:t>
            </a:fld>
            <a:endParaRPr lang="en-US" altLang="en-US" smtClean="0">
              <a:solidFill>
                <a:srgbClr val="000000"/>
              </a:solidFill>
              <a:latin typeface="Garamond" pitchFamily="18" charset="0"/>
            </a:endParaRPr>
          </a:p>
        </p:txBody>
      </p:sp>
      <p:sp>
        <p:nvSpPr>
          <p:cNvPr id="36869" name="Rectangle 2"/>
          <p:cNvSpPr>
            <a:spLocks noGrp="1" noChangeArrowheads="1"/>
          </p:cNvSpPr>
          <p:nvPr>
            <p:ph type="title"/>
          </p:nvPr>
        </p:nvSpPr>
        <p:spPr/>
        <p:txBody>
          <a:bodyPr/>
          <a:lstStyle/>
          <a:p>
            <a:pPr eaLnBrk="1" hangingPunct="1"/>
            <a:r>
              <a:rPr lang="en-US" sz="3100" b="1" dirty="0" smtClean="0">
                <a:latin typeface="Tahoma" panose="020B0604030504040204" pitchFamily="34" charset="0"/>
                <a:ea typeface="Tahoma" panose="020B0604030504040204" pitchFamily="34" charset="0"/>
                <a:cs typeface="Tahoma" panose="020B0604030504040204" pitchFamily="34" charset="0"/>
              </a:rPr>
              <a:t>National Code of Ethics for Interpreters in Health Care</a:t>
            </a:r>
          </a:p>
        </p:txBody>
      </p:sp>
      <p:sp>
        <p:nvSpPr>
          <p:cNvPr id="36870" name="Rectangle 3"/>
          <p:cNvSpPr>
            <a:spLocks noGrp="1" noChangeArrowheads="1"/>
          </p:cNvSpPr>
          <p:nvPr>
            <p:ph type="body" sz="half" idx="1"/>
          </p:nvPr>
        </p:nvSpPr>
        <p:spPr>
          <a:xfrm>
            <a:off x="2286000" y="1371600"/>
            <a:ext cx="6477000" cy="5181600"/>
          </a:xfrm>
        </p:spPr>
        <p:txBody>
          <a:bodyPr/>
          <a:lstStyle/>
          <a:p>
            <a:pPr eaLnBrk="1" hangingPunct="1">
              <a:lnSpc>
                <a:spcPct val="90000"/>
              </a:lnSpc>
              <a:buFont typeface="Wingdings" pitchFamily="2" charset="2"/>
              <a:buNone/>
            </a:pPr>
            <a:r>
              <a:rPr lang="en-US" sz="2800" dirty="0" smtClean="0">
                <a:latin typeface="Tahoma" panose="020B0604030504040204" pitchFamily="34" charset="0"/>
                <a:ea typeface="Tahoma" panose="020B0604030504040204" pitchFamily="34" charset="0"/>
                <a:cs typeface="Tahoma" panose="020B0604030504040204" pitchFamily="34" charset="0"/>
              </a:rPr>
              <a:t>	</a:t>
            </a:r>
            <a:r>
              <a:rPr lang="en-US" sz="2800" i="1" dirty="0" smtClean="0">
                <a:latin typeface="Tahoma" panose="020B0604030504040204" pitchFamily="34" charset="0"/>
                <a:ea typeface="Tahoma" panose="020B0604030504040204" pitchFamily="34" charset="0"/>
                <a:cs typeface="Tahoma" panose="020B0604030504040204" pitchFamily="34" charset="0"/>
              </a:rPr>
              <a:t>“The role of interpreter is a ‘tightrope’ balancing act:  A code of ethics is a good </a:t>
            </a:r>
            <a:r>
              <a:rPr lang="en-US" sz="2800" i="1" u="sng" dirty="0" smtClean="0">
                <a:latin typeface="Tahoma" panose="020B0604030504040204" pitchFamily="34" charset="0"/>
                <a:ea typeface="Tahoma" panose="020B0604030504040204" pitchFamily="34" charset="0"/>
                <a:cs typeface="Tahoma" panose="020B0604030504040204" pitchFamily="34" charset="0"/>
              </a:rPr>
              <a:t>guide</a:t>
            </a:r>
            <a:r>
              <a:rPr lang="en-US" sz="2800" i="1" dirty="0" smtClean="0">
                <a:latin typeface="Tahoma" panose="020B0604030504040204" pitchFamily="34" charset="0"/>
                <a:ea typeface="Tahoma" panose="020B0604030504040204" pitchFamily="34" charset="0"/>
                <a:cs typeface="Tahoma" panose="020B0604030504040204" pitchFamily="34" charset="0"/>
              </a:rPr>
              <a:t> for the ‘bar’ carried on such a walk on the tightrope.  It offers balance, some security and especially is a comfortable way to face the unknown risks faced on the interpreter’s path.”</a:t>
            </a:r>
            <a:r>
              <a:rPr lang="en-US" sz="2600" i="1" dirty="0" smtClean="0">
                <a:latin typeface="Tahoma" panose="020B0604030504040204" pitchFamily="34" charset="0"/>
                <a:ea typeface="Tahoma" panose="020B0604030504040204" pitchFamily="34" charset="0"/>
                <a:cs typeface="Tahoma" panose="020B0604030504040204" pitchFamily="34" charset="0"/>
              </a:rPr>
              <a:t/>
            </a:r>
            <a:br>
              <a:rPr lang="en-US" sz="2600" i="1" dirty="0" smtClean="0">
                <a:latin typeface="Tahoma" panose="020B0604030504040204" pitchFamily="34" charset="0"/>
                <a:ea typeface="Tahoma" panose="020B0604030504040204" pitchFamily="34" charset="0"/>
                <a:cs typeface="Tahoma" panose="020B0604030504040204" pitchFamily="34" charset="0"/>
              </a:rPr>
            </a:br>
            <a:endParaRPr lang="en-US" sz="2600" i="1"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90000"/>
              </a:lnSpc>
              <a:buFont typeface="Wingdings" pitchFamily="2" charset="2"/>
              <a:buNone/>
            </a:pPr>
            <a:r>
              <a:rPr lang="en-US" sz="2200" i="1" dirty="0" smtClean="0">
                <a:latin typeface="Tahoma" panose="020B0604030504040204" pitchFamily="34" charset="0"/>
                <a:ea typeface="Tahoma" panose="020B0604030504040204" pitchFamily="34" charset="0"/>
                <a:cs typeface="Tahoma" panose="020B0604030504040204" pitchFamily="34" charset="0"/>
              </a:rPr>
              <a:t>	</a:t>
            </a:r>
            <a:r>
              <a:rPr lang="en-US" sz="2200" dirty="0" smtClean="0">
                <a:latin typeface="Tahoma" panose="020B0604030504040204" pitchFamily="34" charset="0"/>
                <a:ea typeface="Tahoma" panose="020B0604030504040204" pitchFamily="34" charset="0"/>
                <a:cs typeface="Tahoma" panose="020B0604030504040204" pitchFamily="34" charset="0"/>
              </a:rPr>
              <a:t>Anonymous Respondent to Code of Ethics Survey </a:t>
            </a:r>
            <a:r>
              <a:rPr lang="en-US" sz="1600" dirty="0" smtClean="0">
                <a:latin typeface="Tahoma" panose="020B0604030504040204" pitchFamily="34" charset="0"/>
                <a:ea typeface="Tahoma" panose="020B0604030504040204" pitchFamily="34" charset="0"/>
                <a:cs typeface="Tahoma" panose="020B0604030504040204" pitchFamily="34" charset="0"/>
              </a:rPr>
              <a:t>quoted in a June 2005 </a:t>
            </a:r>
            <a:r>
              <a:rPr lang="en-US" sz="1600" dirty="0" err="1" smtClean="0">
                <a:latin typeface="Tahoma" panose="020B0604030504040204" pitchFamily="34" charset="0"/>
                <a:ea typeface="Tahoma" panose="020B0604030504040204" pitchFamily="34" charset="0"/>
                <a:cs typeface="Tahoma" panose="020B0604030504040204" pitchFamily="34" charset="0"/>
              </a:rPr>
              <a:t>ppt</a:t>
            </a:r>
            <a:r>
              <a:rPr lang="en-US" sz="1600" dirty="0" smtClean="0">
                <a:latin typeface="Tahoma" panose="020B0604030504040204" pitchFamily="34" charset="0"/>
                <a:ea typeface="Tahoma" panose="020B0604030504040204" pitchFamily="34" charset="0"/>
                <a:cs typeface="Tahoma" panose="020B0604030504040204" pitchFamily="34" charset="0"/>
              </a:rPr>
              <a:t> presentation on the </a:t>
            </a:r>
            <a:r>
              <a:rPr lang="en-US" sz="1600" i="1" dirty="0" smtClean="0">
                <a:latin typeface="Tahoma" panose="020B0604030504040204" pitchFamily="34" charset="0"/>
                <a:ea typeface="Tahoma" panose="020B0604030504040204" pitchFamily="34" charset="0"/>
                <a:cs typeface="Tahoma" panose="020B0604030504040204" pitchFamily="34" charset="0"/>
              </a:rPr>
              <a:t>Internet </a:t>
            </a:r>
            <a:r>
              <a:rPr lang="en-US" sz="1600" dirty="0" smtClean="0">
                <a:latin typeface="Tahoma" panose="020B0604030504040204" pitchFamily="34" charset="0"/>
                <a:ea typeface="Tahoma" panose="020B0604030504040204" pitchFamily="34" charset="0"/>
                <a:cs typeface="Tahoma" panose="020B0604030504040204" pitchFamily="34" charset="0"/>
              </a:rPr>
              <a:t>by</a:t>
            </a:r>
            <a:r>
              <a:rPr lang="en-US" sz="1600" i="1" dirty="0" smtClean="0">
                <a:latin typeface="Tahoma" panose="020B0604030504040204" pitchFamily="34" charset="0"/>
                <a:ea typeface="Tahoma" panose="020B0604030504040204" pitchFamily="34" charset="0"/>
                <a:cs typeface="Tahoma" panose="020B0604030504040204" pitchFamily="34" charset="0"/>
              </a:rPr>
              <a:t> </a:t>
            </a:r>
            <a:r>
              <a:rPr lang="es-ES" sz="1600" dirty="0" smtClean="0">
                <a:latin typeface="Tahoma" panose="020B0604030504040204" pitchFamily="34" charset="0"/>
                <a:ea typeface="Tahoma" panose="020B0604030504040204" pitchFamily="34" charset="0"/>
                <a:cs typeface="Tahoma" panose="020B0604030504040204" pitchFamily="34" charset="0"/>
              </a:rPr>
              <a:t>Shiva </a:t>
            </a:r>
            <a:r>
              <a:rPr lang="es-ES" sz="1600" dirty="0" err="1" smtClean="0">
                <a:latin typeface="Tahoma" panose="020B0604030504040204" pitchFamily="34" charset="0"/>
                <a:ea typeface="Tahoma" panose="020B0604030504040204" pitchFamily="34" charset="0"/>
                <a:cs typeface="Tahoma" panose="020B0604030504040204" pitchFamily="34" charset="0"/>
              </a:rPr>
              <a:t>Bidar-Sielaff</a:t>
            </a:r>
            <a:r>
              <a:rPr lang="es-ES" sz="1600" dirty="0" smtClean="0">
                <a:latin typeface="Tahoma" panose="020B0604030504040204" pitchFamily="34" charset="0"/>
                <a:ea typeface="Tahoma" panose="020B0604030504040204" pitchFamily="34" charset="0"/>
                <a:cs typeface="Tahoma" panose="020B0604030504040204" pitchFamily="34" charset="0"/>
              </a:rPr>
              <a:t>, MA; Manager of </a:t>
            </a:r>
            <a:r>
              <a:rPr lang="es-ES" sz="1600" dirty="0" err="1" smtClean="0">
                <a:latin typeface="Tahoma" panose="020B0604030504040204" pitchFamily="34" charset="0"/>
                <a:ea typeface="Tahoma" panose="020B0604030504040204" pitchFamily="34" charset="0"/>
                <a:cs typeface="Tahoma" panose="020B0604030504040204" pitchFamily="34" charset="0"/>
              </a:rPr>
              <a:t>Interpreter</a:t>
            </a:r>
            <a:r>
              <a:rPr lang="es-ES" sz="1600" dirty="0" smtClean="0">
                <a:latin typeface="Tahoma" panose="020B0604030504040204" pitchFamily="34" charset="0"/>
                <a:ea typeface="Tahoma" panose="020B0604030504040204" pitchFamily="34" charset="0"/>
                <a:cs typeface="Tahoma" panose="020B0604030504040204" pitchFamily="34" charset="0"/>
              </a:rPr>
              <a:t> </a:t>
            </a:r>
            <a:r>
              <a:rPr lang="es-ES" sz="1600" dirty="0" err="1" smtClean="0">
                <a:latin typeface="Tahoma" panose="020B0604030504040204" pitchFamily="34" charset="0"/>
                <a:ea typeface="Tahoma" panose="020B0604030504040204" pitchFamily="34" charset="0"/>
                <a:cs typeface="Tahoma" panose="020B0604030504040204" pitchFamily="34" charset="0"/>
              </a:rPr>
              <a:t>Services</a:t>
            </a:r>
            <a:r>
              <a:rPr lang="es-ES" sz="1600" dirty="0" smtClean="0">
                <a:latin typeface="Tahoma" panose="020B0604030504040204" pitchFamily="34" charset="0"/>
                <a:ea typeface="Tahoma" panose="020B0604030504040204" pitchFamily="34" charset="0"/>
                <a:cs typeface="Tahoma" panose="020B0604030504040204" pitchFamily="34" charset="0"/>
              </a:rPr>
              <a:t> &amp;  </a:t>
            </a:r>
            <a:r>
              <a:rPr lang="es-ES" sz="1600" dirty="0" err="1" smtClean="0">
                <a:latin typeface="Tahoma" panose="020B0604030504040204" pitchFamily="34" charset="0"/>
                <a:ea typeface="Tahoma" panose="020B0604030504040204" pitchFamily="34" charset="0"/>
                <a:cs typeface="Tahoma" panose="020B0604030504040204" pitchFamily="34" charset="0"/>
              </a:rPr>
              <a:t>Minority</a:t>
            </a:r>
            <a:r>
              <a:rPr lang="es-ES" sz="1600" dirty="0" smtClean="0">
                <a:latin typeface="Tahoma" panose="020B0604030504040204" pitchFamily="34" charset="0"/>
                <a:ea typeface="Tahoma" panose="020B0604030504040204" pitchFamily="34" charset="0"/>
                <a:cs typeface="Tahoma" panose="020B0604030504040204" pitchFamily="34" charset="0"/>
              </a:rPr>
              <a:t> </a:t>
            </a:r>
            <a:r>
              <a:rPr lang="es-ES" sz="1600" dirty="0" err="1" smtClean="0">
                <a:latin typeface="Tahoma" panose="020B0604030504040204" pitchFamily="34" charset="0"/>
                <a:ea typeface="Tahoma" panose="020B0604030504040204" pitchFamily="34" charset="0"/>
                <a:cs typeface="Tahoma" panose="020B0604030504040204" pitchFamily="34" charset="0"/>
              </a:rPr>
              <a:t>Community</a:t>
            </a:r>
            <a:r>
              <a:rPr lang="es-ES" sz="1600" dirty="0" smtClean="0">
                <a:latin typeface="Tahoma" panose="020B0604030504040204" pitchFamily="34" charset="0"/>
                <a:ea typeface="Tahoma" panose="020B0604030504040204" pitchFamily="34" charset="0"/>
                <a:cs typeface="Tahoma" panose="020B0604030504040204" pitchFamily="34" charset="0"/>
              </a:rPr>
              <a:t> </a:t>
            </a:r>
            <a:r>
              <a:rPr lang="es-ES" sz="1600" dirty="0" err="1" smtClean="0">
                <a:latin typeface="Tahoma" panose="020B0604030504040204" pitchFamily="34" charset="0"/>
                <a:ea typeface="Tahoma" panose="020B0604030504040204" pitchFamily="34" charset="0"/>
                <a:cs typeface="Tahoma" panose="020B0604030504040204" pitchFamily="34" charset="0"/>
              </a:rPr>
              <a:t>Relations-University</a:t>
            </a:r>
            <a:r>
              <a:rPr lang="es-ES" sz="1600" dirty="0" smtClean="0">
                <a:latin typeface="Tahoma" panose="020B0604030504040204" pitchFamily="34" charset="0"/>
                <a:ea typeface="Tahoma" panose="020B0604030504040204" pitchFamily="34" charset="0"/>
                <a:cs typeface="Tahoma" panose="020B0604030504040204" pitchFamily="34" charset="0"/>
              </a:rPr>
              <a:t> of  Wisconsin Hospital &amp; </a:t>
            </a:r>
            <a:r>
              <a:rPr lang="es-ES" sz="1600" dirty="0" err="1" smtClean="0">
                <a:latin typeface="Tahoma" panose="020B0604030504040204" pitchFamily="34" charset="0"/>
                <a:ea typeface="Tahoma" panose="020B0604030504040204" pitchFamily="34" charset="0"/>
                <a:cs typeface="Tahoma" panose="020B0604030504040204" pitchFamily="34" charset="0"/>
              </a:rPr>
              <a:t>Clinics</a:t>
            </a:r>
            <a:r>
              <a:rPr lang="es-ES" sz="1600" dirty="0" smtClean="0">
                <a:latin typeface="Tahoma" panose="020B0604030504040204" pitchFamily="34" charset="0"/>
                <a:ea typeface="Tahoma" panose="020B0604030504040204" pitchFamily="34" charset="0"/>
                <a:cs typeface="Tahoma" panose="020B0604030504040204" pitchFamily="34" charset="0"/>
              </a:rPr>
              <a:t> </a:t>
            </a:r>
            <a:r>
              <a:rPr lang="es-ES" sz="1600" dirty="0" err="1" smtClean="0">
                <a:latin typeface="Tahoma" panose="020B0604030504040204" pitchFamily="34" charset="0"/>
                <a:ea typeface="Tahoma" panose="020B0604030504040204" pitchFamily="34" charset="0"/>
                <a:cs typeface="Tahoma" panose="020B0604030504040204" pitchFamily="34" charset="0"/>
              </a:rPr>
              <a:t>Board</a:t>
            </a:r>
            <a:r>
              <a:rPr lang="es-ES" sz="1600" dirty="0" smtClean="0">
                <a:latin typeface="Tahoma" panose="020B0604030504040204" pitchFamily="34" charset="0"/>
                <a:ea typeface="Tahoma" panose="020B0604030504040204" pitchFamily="34" charset="0"/>
                <a:cs typeface="Tahoma" panose="020B0604030504040204" pitchFamily="34" charset="0"/>
              </a:rPr>
              <a:t> </a:t>
            </a:r>
            <a:r>
              <a:rPr lang="es-ES" sz="1600" dirty="0" err="1" smtClean="0">
                <a:latin typeface="Tahoma" panose="020B0604030504040204" pitchFamily="34" charset="0"/>
                <a:ea typeface="Tahoma" panose="020B0604030504040204" pitchFamily="34" charset="0"/>
                <a:cs typeface="Tahoma" panose="020B0604030504040204" pitchFamily="34" charset="0"/>
              </a:rPr>
              <a:t>Member</a:t>
            </a:r>
            <a:r>
              <a:rPr lang="es-ES" sz="1600" dirty="0" smtClean="0">
                <a:latin typeface="Tahoma" panose="020B0604030504040204" pitchFamily="34" charset="0"/>
                <a:ea typeface="Tahoma" panose="020B0604030504040204" pitchFamily="34" charset="0"/>
                <a:cs typeface="Tahoma" panose="020B0604030504040204" pitchFamily="34" charset="0"/>
              </a:rPr>
              <a:t>, NCIHC.</a:t>
            </a:r>
          </a:p>
          <a:p>
            <a:pPr eaLnBrk="1" hangingPunct="1">
              <a:lnSpc>
                <a:spcPct val="90000"/>
              </a:lnSpc>
            </a:pPr>
            <a:endParaRPr lang="en-US" sz="1600" i="1" dirty="0" smtClean="0">
              <a:cs typeface="Times New Roman" pitchFamily="18" charset="0"/>
            </a:endParaRPr>
          </a:p>
        </p:txBody>
      </p:sp>
      <p:pic>
        <p:nvPicPr>
          <p:cNvPr id="36871" name="Picture 4" descr="j0230449"/>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33400" y="1676400"/>
            <a:ext cx="2157413"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3" name="TextBox 2"/>
          <p:cNvSpPr txBox="1"/>
          <p:nvPr/>
        </p:nvSpPr>
        <p:spPr>
          <a:xfrm>
            <a:off x="609600" y="5257800"/>
            <a:ext cx="1600200" cy="646331"/>
          </a:xfrm>
          <a:prstGeom prst="rect">
            <a:avLst/>
          </a:prstGeom>
          <a:solidFill>
            <a:srgbClr val="FFFF66"/>
          </a:solidFill>
          <a:ln w="3175">
            <a:solidFill>
              <a:schemeClr val="tx1"/>
            </a:solidFill>
          </a:ln>
        </p:spPr>
        <p:txBody>
          <a:bodyPr wrap="square" rtlCol="0">
            <a:spAutoFit/>
          </a:bodyPr>
          <a:lstStyle/>
          <a:p>
            <a:r>
              <a:rPr lang="en-US" dirty="0" smtClean="0"/>
              <a:t>“Ethics” not the as “rules.”</a:t>
            </a:r>
            <a:endParaRPr lang="en-US" dirty="0"/>
          </a:p>
        </p:txBody>
      </p:sp>
    </p:spTree>
    <p:extLst>
      <p:ext uri="{BB962C8B-B14F-4D97-AF65-F5344CB8AC3E}">
        <p14:creationId xmlns:p14="http://schemas.microsoft.com/office/powerpoint/2010/main" val="24184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about Ethics, take</a:t>
            </a:r>
            <a:endParaRPr lang="en-US" dirty="0"/>
          </a:p>
        </p:txBody>
      </p:sp>
      <p:sp>
        <p:nvSpPr>
          <p:cNvPr id="3" name="Text Placeholder 2"/>
          <p:cNvSpPr>
            <a:spLocks noGrp="1"/>
          </p:cNvSpPr>
          <p:nvPr>
            <p:ph type="body" sz="half" idx="1"/>
          </p:nvPr>
        </p:nvSpPr>
        <p:spPr>
          <a:xfrm>
            <a:off x="457200" y="1143000"/>
            <a:ext cx="8077200" cy="5029200"/>
          </a:xfrm>
        </p:spPr>
        <p:txBody>
          <a:bodyPr/>
          <a:lstStyle/>
          <a:p>
            <a:pPr marL="0" indent="0">
              <a:buNone/>
            </a:pPr>
            <a:r>
              <a:rPr lang="en-US" i="1" dirty="0"/>
              <a:t>Ethics for Healthcare Interpreters </a:t>
            </a:r>
            <a:r>
              <a:rPr lang="en-US" dirty="0" smtClean="0"/>
              <a:t>(about </a:t>
            </a:r>
            <a:r>
              <a:rPr lang="en-US" dirty="0"/>
              <a:t>1 </a:t>
            </a:r>
            <a:r>
              <a:rPr lang="en-US" dirty="0" smtClean="0"/>
              <a:t>hour</a:t>
            </a:r>
            <a:r>
              <a:rPr lang="en-US" dirty="0"/>
              <a:t>) at </a:t>
            </a:r>
            <a:r>
              <a:rPr lang="en-US" dirty="0">
                <a:solidFill>
                  <a:srgbClr val="0000FF"/>
                </a:solidFill>
              </a:rPr>
              <a:t> </a:t>
            </a:r>
            <a:r>
              <a:rPr lang="en-US" dirty="0">
                <a:solidFill>
                  <a:srgbClr val="0000FF"/>
                </a:solidFill>
                <a:hlinkClick r:id="rId2"/>
              </a:rPr>
              <a:t>http://learn.hcin.org</a:t>
            </a:r>
            <a:r>
              <a:rPr lang="en-US" dirty="0" smtClean="0">
                <a:solidFill>
                  <a:srgbClr val="0000FF"/>
                </a:solidFill>
                <a:hlinkClick r:id="rId2"/>
              </a:rPr>
              <a:t>/</a:t>
            </a:r>
            <a:r>
              <a:rPr lang="en-US" dirty="0" smtClean="0">
                <a:solidFill>
                  <a:srgbClr val="0000FF"/>
                </a:solidFill>
              </a:rPr>
              <a:t>  (earn 1 CE </a:t>
            </a:r>
            <a:r>
              <a:rPr lang="en-US" dirty="0" err="1" smtClean="0">
                <a:solidFill>
                  <a:srgbClr val="0000FF"/>
                </a:solidFill>
              </a:rPr>
              <a:t>pt</a:t>
            </a:r>
            <a:r>
              <a:rPr lang="en-US" dirty="0" smtClean="0">
                <a:solidFill>
                  <a:srgbClr val="0000FF"/>
                </a:solidFill>
              </a:rPr>
              <a:t>)</a:t>
            </a:r>
            <a:endParaRPr lang="en-US" dirty="0">
              <a:solidFill>
                <a:srgbClr val="0000FF"/>
              </a:solidFill>
            </a:endParaRPr>
          </a:p>
          <a:p>
            <a:pPr marL="0" indent="0">
              <a:buNone/>
            </a:pPr>
            <a:endParaRPr lang="en-US" dirty="0" smtClean="0"/>
          </a:p>
          <a:p>
            <a:pPr marL="0" indent="0">
              <a:buNone/>
            </a:pPr>
            <a:r>
              <a:rPr lang="en-US" dirty="0" smtClean="0"/>
              <a:t>A </a:t>
            </a:r>
            <a:r>
              <a:rPr lang="en-US" dirty="0"/>
              <a:t>brief introduction to the ethics of healthcare interpreting, based on prevailing standards set by professional associations in the field.  This course is offered thanks to Suzanne Couture, CHI™, a student of Instructional Technology Design, who approached us with a proposal.</a:t>
            </a:r>
          </a:p>
        </p:txBody>
      </p:sp>
      <p:sp>
        <p:nvSpPr>
          <p:cNvPr id="7" name="Slide Number Placeholder 6"/>
          <p:cNvSpPr>
            <a:spLocks noGrp="1"/>
          </p:cNvSpPr>
          <p:nvPr>
            <p:ph type="sldNum" sz="quarter" idx="12"/>
          </p:nvPr>
        </p:nvSpPr>
        <p:spPr/>
        <p:txBody>
          <a:bodyPr/>
          <a:lstStyle/>
          <a:p>
            <a:pPr>
              <a:defRPr/>
            </a:pPr>
            <a:fld id="{95892AF9-5E93-49F9-8F09-9C62B014FA83}" type="slidenum">
              <a:rPr lang="en-US" altLang="en-US" smtClean="0"/>
              <a:pPr>
                <a:defRPr/>
              </a:pPr>
              <a:t>27</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051680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5109FC3-5D48-4E9B-ACC2-4CE1FF6B1818}" type="slidenum">
              <a:rPr lang="en-US" altLang="en-US" smtClean="0">
                <a:latin typeface="Garamond" pitchFamily="18" charset="0"/>
              </a:rPr>
              <a:pPr eaLnBrk="1" hangingPunct="1"/>
              <a:t>28</a:t>
            </a:fld>
            <a:endParaRPr lang="en-US" altLang="en-US" smtClean="0">
              <a:latin typeface="Garamond" pitchFamily="18" charset="0"/>
            </a:endParaRPr>
          </a:p>
        </p:txBody>
      </p:sp>
      <p:sp>
        <p:nvSpPr>
          <p:cNvPr id="26629" name="Rectangle 2"/>
          <p:cNvSpPr>
            <a:spLocks noGrp="1" noChangeArrowheads="1"/>
          </p:cNvSpPr>
          <p:nvPr>
            <p:ph type="title"/>
          </p:nvPr>
        </p:nvSpPr>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What is a “</a:t>
            </a:r>
            <a:r>
              <a:rPr lang="en-US" i="1" dirty="0" smtClean="0">
                <a:latin typeface="Tahoma" panose="020B0604030504040204" pitchFamily="34" charset="0"/>
                <a:ea typeface="Tahoma" panose="020B0604030504040204" pitchFamily="34" charset="0"/>
                <a:cs typeface="Tahoma" panose="020B0604030504040204" pitchFamily="34" charset="0"/>
              </a:rPr>
              <a:t>Standards of Practice”</a:t>
            </a:r>
          </a:p>
        </p:txBody>
      </p:sp>
      <p:sp>
        <p:nvSpPr>
          <p:cNvPr id="26630" name="Rectangle 3"/>
          <p:cNvSpPr>
            <a:spLocks noGrp="1" noChangeArrowheads="1"/>
          </p:cNvSpPr>
          <p:nvPr>
            <p:ph type="body" idx="1"/>
          </p:nvPr>
        </p:nvSpPr>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Set of behavioral and professional expectations</a:t>
            </a: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Definition of conduct and practice</a:t>
            </a: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Reflection of existing best practices and prevailing consensus in the field</a:t>
            </a: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The “</a:t>
            </a:r>
            <a:r>
              <a:rPr lang="en-US" dirty="0" err="1" smtClean="0">
                <a:latin typeface="Tahoma" panose="020B0604030504040204" pitchFamily="34" charset="0"/>
                <a:ea typeface="Tahoma" panose="020B0604030504040204" pitchFamily="34" charset="0"/>
                <a:cs typeface="Tahoma" panose="020B0604030504040204" pitchFamily="34" charset="0"/>
              </a:rPr>
              <a:t>hows</a:t>
            </a:r>
            <a:r>
              <a:rPr lang="en-US" dirty="0" smtClean="0">
                <a:latin typeface="Tahoma" panose="020B0604030504040204" pitchFamily="34" charset="0"/>
                <a:ea typeface="Tahoma" panose="020B0604030504040204" pitchFamily="34" charset="0"/>
                <a:cs typeface="Tahoma" panose="020B0604030504040204" pitchFamily="34" charset="0"/>
              </a:rPr>
              <a:t>” where ethics are the “</a:t>
            </a:r>
            <a:r>
              <a:rPr lang="en-US" dirty="0" err="1" smtClean="0">
                <a:latin typeface="Tahoma" panose="020B0604030504040204" pitchFamily="34" charset="0"/>
                <a:ea typeface="Tahoma" panose="020B0604030504040204" pitchFamily="34" charset="0"/>
                <a:cs typeface="Tahoma" panose="020B0604030504040204" pitchFamily="34" charset="0"/>
              </a:rPr>
              <a:t>shoulds</a:t>
            </a:r>
            <a:r>
              <a:rPr lang="en-US" dirty="0" smtClean="0">
                <a:latin typeface="Tahoma" panose="020B0604030504040204" pitchFamily="34" charset="0"/>
                <a:ea typeface="Tahoma" panose="020B0604030504040204" pitchFamily="34" charset="0"/>
                <a:cs typeface="Tahoma" panose="020B0604030504040204" pitchFamily="34" charset="0"/>
              </a:rPr>
              <a:t>” or the abstract principles</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2647473-D34E-4A58-BDE7-47C0EA1B4274}" type="slidenum">
              <a:rPr lang="en-US" altLang="en-US" smtClean="0">
                <a:latin typeface="Garamond" pitchFamily="18" charset="0"/>
              </a:rPr>
              <a:pPr eaLnBrk="1" hangingPunct="1"/>
              <a:t>29</a:t>
            </a:fld>
            <a:endParaRPr lang="en-US" altLang="en-US" smtClean="0">
              <a:latin typeface="Garamond" pitchFamily="18" charset="0"/>
            </a:endParaRPr>
          </a:p>
        </p:txBody>
      </p:sp>
      <p:sp>
        <p:nvSpPr>
          <p:cNvPr id="27653" name="Rectangle 2"/>
          <p:cNvSpPr>
            <a:spLocks noGrp="1" noChangeArrowheads="1"/>
          </p:cNvSpPr>
          <p:nvPr>
            <p:ph type="title"/>
          </p:nvPr>
        </p:nvSpPr>
        <p:spPr>
          <a:xfrm>
            <a:off x="457200" y="277813"/>
            <a:ext cx="8229600" cy="788987"/>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NCIHC Standards of Practice</a:t>
            </a:r>
          </a:p>
        </p:txBody>
      </p:sp>
      <p:sp>
        <p:nvSpPr>
          <p:cNvPr id="27654" name="Rectangle 3"/>
          <p:cNvSpPr>
            <a:spLocks noGrp="1" noChangeArrowheads="1"/>
          </p:cNvSpPr>
          <p:nvPr>
            <p:ph type="body" idx="1"/>
          </p:nvPr>
        </p:nvSpPr>
        <p:spPr>
          <a:xfrm>
            <a:off x="457200" y="1143000"/>
            <a:ext cx="8305800" cy="5715000"/>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The National Council on Interpreting in Health Care (NCIHC) developed 32 standards to provide guidance on the qualifications and proper role of the interpreter and define what constitutes good practice. They are designed to promote better communication between patients and health professionals who do not share a language and improve the quality of care for these patients. </a:t>
            </a:r>
            <a:br>
              <a:rPr lang="en-US" dirty="0" smtClean="0">
                <a:latin typeface="Tahoma" panose="020B0604030504040204" pitchFamily="34" charset="0"/>
                <a:ea typeface="Tahoma" panose="020B0604030504040204" pitchFamily="34" charset="0"/>
                <a:cs typeface="Tahoma" panose="020B0604030504040204" pitchFamily="34" charset="0"/>
              </a:rPr>
            </a:br>
            <a:r>
              <a:rPr lang="en-US" dirty="0" smtClean="0">
                <a:latin typeface="Tahoma" panose="020B0604030504040204" pitchFamily="34" charset="0"/>
                <a:ea typeface="Tahoma" panose="020B0604030504040204" pitchFamily="34" charset="0"/>
                <a:cs typeface="Tahoma" panose="020B0604030504040204" pitchFamily="34" charset="0"/>
              </a:rPr>
              <a:t/>
            </a:r>
            <a:br>
              <a:rPr lang="en-US" dirty="0" smtClean="0">
                <a:latin typeface="Tahoma" panose="020B0604030504040204" pitchFamily="34" charset="0"/>
                <a:ea typeface="Tahoma" panose="020B0604030504040204" pitchFamily="34" charset="0"/>
                <a:cs typeface="Tahoma" panose="020B0604030504040204" pitchFamily="34" charset="0"/>
              </a:rPr>
            </a:br>
            <a:r>
              <a:rPr lang="en-US" sz="1800" dirty="0" smtClean="0">
                <a:latin typeface="Tahoma" panose="020B0604030504040204" pitchFamily="34" charset="0"/>
                <a:ea typeface="Tahoma" panose="020B0604030504040204" pitchFamily="34" charset="0"/>
                <a:cs typeface="Tahoma" panose="020B0604030504040204" pitchFamily="34" charset="0"/>
              </a:rPr>
              <a:t>Text from: </a:t>
            </a:r>
            <a:r>
              <a:rPr lang="en-US" sz="1800" dirty="0" smtClean="0">
                <a:latin typeface="Tahoma" panose="020B0604030504040204" pitchFamily="34" charset="0"/>
                <a:ea typeface="Tahoma" panose="020B0604030504040204" pitchFamily="34" charset="0"/>
                <a:cs typeface="Tahoma" panose="020B0604030504040204" pitchFamily="34" charset="0"/>
                <a:hlinkClick r:id="rId3"/>
              </a:rPr>
              <a:t>http://www.commonwealthfund.org/</a:t>
            </a:r>
            <a:r>
              <a:rPr lang="en-US" sz="1800" dirty="0" smtClean="0"/>
              <a:t> </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717A00E-34FE-4C56-8B10-C3462D99A7F5}" type="slidenum">
              <a:rPr lang="en-US" altLang="en-US" smtClean="0">
                <a:latin typeface="Garamond" pitchFamily="18" charset="0"/>
              </a:rPr>
              <a:pPr eaLnBrk="1" hangingPunct="1"/>
              <a:t>3</a:t>
            </a:fld>
            <a:endParaRPr lang="en-US" altLang="en-US" dirty="0" smtClean="0">
              <a:latin typeface="Garamond" pitchFamily="18" charset="0"/>
            </a:endParaRPr>
          </a:p>
        </p:txBody>
      </p:sp>
      <p:sp>
        <p:nvSpPr>
          <p:cNvPr id="4101" name="Rectangle 2"/>
          <p:cNvSpPr>
            <a:spLocks noGrp="1" noChangeArrowheads="1"/>
          </p:cNvSpPr>
          <p:nvPr>
            <p:ph type="title"/>
          </p:nvPr>
        </p:nvSpPr>
        <p:spPr>
          <a:xfrm>
            <a:off x="457200" y="228600"/>
            <a:ext cx="8229600" cy="682625"/>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Credit where credit is due: </a:t>
            </a:r>
            <a:r>
              <a:rPr lang="en-US" sz="3800" dirty="0" smtClean="0"/>
              <a:t/>
            </a:r>
            <a:br>
              <a:rPr lang="en-US" sz="3800" dirty="0" smtClean="0"/>
            </a:br>
            <a:endParaRPr lang="en-US" sz="3800" dirty="0" smtClean="0"/>
          </a:p>
        </p:txBody>
      </p:sp>
      <p:sp>
        <p:nvSpPr>
          <p:cNvPr id="4102" name="Rectangle 3"/>
          <p:cNvSpPr>
            <a:spLocks noGrp="1" noChangeArrowheads="1"/>
          </p:cNvSpPr>
          <p:nvPr>
            <p:ph type="body" idx="1"/>
          </p:nvPr>
        </p:nvSpPr>
        <p:spPr>
          <a:xfrm>
            <a:off x="381000" y="990600"/>
            <a:ext cx="8458200" cy="5181600"/>
          </a:xfrm>
        </p:spPr>
        <p:txBody>
          <a:bodyPr/>
          <a:lstStyle/>
          <a:p>
            <a:pPr eaLnBrk="1" hangingPunct="1">
              <a:lnSpc>
                <a:spcPct val="80000"/>
              </a:lnSpc>
              <a:spcBef>
                <a:spcPct val="50000"/>
              </a:spcBef>
              <a:buClrTx/>
              <a:buSzTx/>
              <a:buFontTx/>
              <a:buNone/>
            </a:pPr>
            <a:r>
              <a:rPr lang="en-US" sz="500" dirty="0" smtClean="0"/>
              <a:t>	</a:t>
            </a:r>
            <a:br>
              <a:rPr lang="en-US" sz="500" dirty="0" smtClean="0"/>
            </a:br>
            <a:r>
              <a:rPr lang="en-US" sz="500" dirty="0" smtClean="0"/>
              <a:t/>
            </a:r>
            <a:br>
              <a:rPr lang="en-US" sz="500" dirty="0" smtClean="0"/>
            </a:br>
            <a:endParaRPr lang="en-US" sz="500" dirty="0" smtClean="0"/>
          </a:p>
          <a:p>
            <a:pPr eaLnBrk="1" hangingPunct="1">
              <a:lnSpc>
                <a:spcPct val="80000"/>
              </a:lnSpc>
              <a:spcBef>
                <a:spcPct val="50000"/>
              </a:spcBef>
              <a:buClrTx/>
              <a:buSzTx/>
              <a:buFontTx/>
              <a:buNone/>
            </a:pPr>
            <a:r>
              <a:rPr lang="en-US" sz="1600" dirty="0" smtClean="0">
                <a:solidFill>
                  <a:srgbClr val="000000"/>
                </a:solidFill>
              </a:rPr>
              <a:t>	</a:t>
            </a:r>
            <a:r>
              <a:rPr lang="en-US" sz="1600" dirty="0" smtClean="0">
                <a:solidFill>
                  <a:srgbClr val="000000"/>
                </a:solidFill>
                <a:latin typeface="Tahoma" panose="020B0604030504040204" pitchFamily="34" charset="0"/>
                <a:ea typeface="Tahoma" panose="020B0604030504040204" pitchFamily="34" charset="0"/>
                <a:cs typeface="Tahoma" panose="020B0604030504040204" pitchFamily="34" charset="0"/>
              </a:rPr>
              <a:t>For </a:t>
            </a:r>
            <a:r>
              <a:rPr lang="en-US" sz="1600" dirty="0">
                <a:solidFill>
                  <a:srgbClr val="000000"/>
                </a:solidFill>
                <a:latin typeface="Tahoma" panose="020B0604030504040204" pitchFamily="34" charset="0"/>
                <a:ea typeface="Tahoma" panose="020B0604030504040204" pitchFamily="34" charset="0"/>
                <a:cs typeface="Tahoma" panose="020B0604030504040204" pitchFamily="34" charset="0"/>
              </a:rPr>
              <a:t>this short class, I </a:t>
            </a:r>
            <a:r>
              <a:rPr lang="en-US" sz="1600" dirty="0" smtClean="0">
                <a:solidFill>
                  <a:srgbClr val="000000"/>
                </a:solidFill>
                <a:latin typeface="Tahoma" panose="020B0604030504040204" pitchFamily="34" charset="0"/>
                <a:ea typeface="Tahoma" panose="020B0604030504040204" pitchFamily="34" charset="0"/>
                <a:cs typeface="Tahoma" panose="020B0604030504040204" pitchFamily="34" charset="0"/>
              </a:rPr>
              <a:t>followed the lists of topics for both tests, selecting </a:t>
            </a:r>
            <a:r>
              <a:rPr lang="en-US" sz="1600" dirty="0" smtClean="0">
                <a:latin typeface="Tahoma" panose="020B0604030504040204" pitchFamily="34" charset="0"/>
                <a:ea typeface="Tahoma" panose="020B0604030504040204" pitchFamily="34" charset="0"/>
                <a:cs typeface="Tahoma" panose="020B0604030504040204" pitchFamily="34" charset="0"/>
              </a:rPr>
              <a:t>material from a </a:t>
            </a:r>
            <a:br>
              <a:rPr lang="en-US" sz="1600" dirty="0" smtClean="0">
                <a:latin typeface="Tahoma" panose="020B0604030504040204" pitchFamily="34" charset="0"/>
                <a:ea typeface="Tahoma" panose="020B0604030504040204" pitchFamily="34" charset="0"/>
                <a:cs typeface="Tahoma" panose="020B0604030504040204" pitchFamily="34" charset="0"/>
              </a:rPr>
            </a:br>
            <a:r>
              <a:rPr lang="en-US" sz="1600" dirty="0" smtClean="0">
                <a:latin typeface="Tahoma" panose="020B0604030504040204" pitchFamily="34" charset="0"/>
                <a:ea typeface="Tahoma" panose="020B0604030504040204" pitchFamily="34" charset="0"/>
                <a:cs typeface="Tahoma" panose="020B0604030504040204" pitchFamily="34" charset="0"/>
              </a:rPr>
              <a:t>40-hr course developed at L.A. Care Health Plan (a course I taught more than a dozen times from 2005 to 2008) and the publications of the three nationally recognized organizations that have published ethics and standards for healthcare interpreters: CHIA, IMIA and NCIHC.</a:t>
            </a:r>
          </a:p>
          <a:p>
            <a:pPr eaLnBrk="1" hangingPunct="1">
              <a:lnSpc>
                <a:spcPct val="80000"/>
              </a:lnSpc>
              <a:spcBef>
                <a:spcPct val="50000"/>
              </a:spcBef>
              <a:buClrTx/>
              <a:buSzTx/>
              <a:buFontTx/>
              <a:buNone/>
            </a:pPr>
            <a:r>
              <a:rPr lang="en-US" sz="1600" dirty="0" smtClean="0">
                <a:latin typeface="Tahoma" panose="020B0604030504040204" pitchFamily="34" charset="0"/>
                <a:ea typeface="Tahoma" panose="020B0604030504040204" pitchFamily="34" charset="0"/>
                <a:cs typeface="Tahoma" panose="020B0604030504040204" pitchFamily="34" charset="0"/>
              </a:rPr>
              <a:t>	California Healthcare Interpreting Association </a:t>
            </a:r>
            <a:r>
              <a:rPr lang="en-US" sz="1600" dirty="0" smtClean="0">
                <a:latin typeface="Tahoma" panose="020B0604030504040204" pitchFamily="34" charset="0"/>
                <a:ea typeface="Tahoma" panose="020B0604030504040204" pitchFamily="34" charset="0"/>
                <a:cs typeface="Tahoma" panose="020B0604030504040204" pitchFamily="34" charset="0"/>
                <a:hlinkClick r:id="rId3"/>
              </a:rPr>
              <a:t>www.chiaonline.org</a:t>
            </a:r>
            <a:endParaRPr lang="en-US" sz="16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spcBef>
                <a:spcPct val="50000"/>
              </a:spcBef>
              <a:buClrTx/>
              <a:buSzTx/>
              <a:buFontTx/>
              <a:buNone/>
            </a:pPr>
            <a:r>
              <a:rPr lang="en-US" sz="1600" dirty="0" smtClean="0">
                <a:latin typeface="Tahoma" panose="020B0604030504040204" pitchFamily="34" charset="0"/>
                <a:ea typeface="Tahoma" panose="020B0604030504040204" pitchFamily="34" charset="0"/>
                <a:cs typeface="Tahoma" panose="020B0604030504040204" pitchFamily="34" charset="0"/>
              </a:rPr>
              <a:t>	International Medical Interpreters Association </a:t>
            </a:r>
            <a:r>
              <a:rPr lang="en-US" sz="1600" dirty="0" smtClean="0">
                <a:latin typeface="Tahoma" panose="020B0604030504040204" pitchFamily="34" charset="0"/>
                <a:ea typeface="Tahoma" panose="020B0604030504040204" pitchFamily="34" charset="0"/>
                <a:cs typeface="Tahoma" panose="020B0604030504040204" pitchFamily="34" charset="0"/>
                <a:hlinkClick r:id="rId4"/>
              </a:rPr>
              <a:t>www.imiaweb.org/</a:t>
            </a:r>
            <a:endParaRPr lang="en-US" sz="16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spcBef>
                <a:spcPct val="50000"/>
              </a:spcBef>
              <a:buClrTx/>
              <a:buSzTx/>
              <a:buFontTx/>
              <a:buNone/>
            </a:pPr>
            <a:r>
              <a:rPr lang="en-US" sz="1600" dirty="0" smtClean="0">
                <a:latin typeface="Tahoma" panose="020B0604030504040204" pitchFamily="34" charset="0"/>
                <a:ea typeface="Tahoma" panose="020B0604030504040204" pitchFamily="34" charset="0"/>
                <a:cs typeface="Tahoma" panose="020B0604030504040204" pitchFamily="34" charset="0"/>
              </a:rPr>
              <a:t>	National Council on Interpreting in Health Care </a:t>
            </a:r>
            <a:r>
              <a:rPr lang="en-US" sz="1600" dirty="0" smtClean="0">
                <a:solidFill>
                  <a:srgbClr val="0000FF"/>
                </a:solidFill>
                <a:latin typeface="Tahoma" panose="020B0604030504040204" pitchFamily="34" charset="0"/>
                <a:ea typeface="Tahoma" panose="020B0604030504040204" pitchFamily="34" charset="0"/>
                <a:cs typeface="Tahoma" panose="020B0604030504040204" pitchFamily="34" charset="0"/>
                <a:hlinkClick r:id="rId5"/>
              </a:rPr>
              <a:t>www.ncihc.org</a:t>
            </a:r>
            <a:r>
              <a:rPr lang="en-US" sz="1600" dirty="0" smtClean="0">
                <a:latin typeface="Tahoma" panose="020B0604030504040204" pitchFamily="34" charset="0"/>
                <a:ea typeface="Tahoma" panose="020B0604030504040204" pitchFamily="34" charset="0"/>
                <a:cs typeface="Tahoma" panose="020B0604030504040204" pitchFamily="34" charset="0"/>
              </a:rPr>
              <a:t>.</a:t>
            </a:r>
          </a:p>
          <a:p>
            <a:pPr eaLnBrk="1" hangingPunct="1">
              <a:lnSpc>
                <a:spcPct val="80000"/>
              </a:lnSpc>
              <a:spcBef>
                <a:spcPct val="50000"/>
              </a:spcBef>
              <a:buClrTx/>
              <a:buSzTx/>
              <a:buFontTx/>
              <a:buNone/>
            </a:pPr>
            <a:r>
              <a:rPr lang="en-US" sz="1600" dirty="0" smtClean="0">
                <a:latin typeface="Tahoma" panose="020B0604030504040204" pitchFamily="34" charset="0"/>
                <a:ea typeface="Tahoma" panose="020B0604030504040204" pitchFamily="34" charset="0"/>
                <a:cs typeface="Tahoma" panose="020B0604030504040204" pitchFamily="34" charset="0"/>
              </a:rPr>
              <a:t>	I include some slides that I credit to other interpreter trainers.</a:t>
            </a:r>
          </a:p>
          <a:p>
            <a:pPr eaLnBrk="1" hangingPunct="1">
              <a:lnSpc>
                <a:spcPct val="80000"/>
              </a:lnSpc>
              <a:spcBef>
                <a:spcPct val="50000"/>
              </a:spcBef>
              <a:buClrTx/>
              <a:buSzTx/>
              <a:buFontTx/>
              <a:buNone/>
            </a:pPr>
            <a:r>
              <a:rPr lang="en-US" sz="1600" dirty="0" smtClean="0">
                <a:latin typeface="Tahoma" panose="020B0604030504040204" pitchFamily="34" charset="0"/>
                <a:ea typeface="Tahoma" panose="020B0604030504040204" pitchFamily="34" charset="0"/>
                <a:cs typeface="Tahoma" panose="020B0604030504040204" pitchFamily="34" charset="0"/>
              </a:rPr>
              <a:t>	The California Endowment supported the work of many of the organizations and projects that helped to shape the field.  Such content is in the public domain.</a:t>
            </a:r>
            <a:br>
              <a:rPr lang="en-US" sz="1600" dirty="0" smtClean="0">
                <a:latin typeface="Tahoma" panose="020B0604030504040204" pitchFamily="34" charset="0"/>
                <a:ea typeface="Tahoma" panose="020B0604030504040204" pitchFamily="34" charset="0"/>
                <a:cs typeface="Tahoma" panose="020B0604030504040204" pitchFamily="34" charset="0"/>
              </a:rPr>
            </a:br>
            <a:r>
              <a:rPr lang="en-US" sz="1600" dirty="0" smtClean="0">
                <a:latin typeface="Tahoma" panose="020B0604030504040204" pitchFamily="34" charset="0"/>
                <a:ea typeface="Tahoma" panose="020B0604030504040204" pitchFamily="34" charset="0"/>
                <a:cs typeface="Tahoma" panose="020B0604030504040204" pitchFamily="34" charset="0"/>
              </a:rPr>
              <a:t/>
            </a:r>
            <a:br>
              <a:rPr lang="en-US" sz="1600" dirty="0" smtClean="0">
                <a:latin typeface="Tahoma" panose="020B0604030504040204" pitchFamily="34" charset="0"/>
                <a:ea typeface="Tahoma" panose="020B0604030504040204" pitchFamily="34" charset="0"/>
                <a:cs typeface="Tahoma" panose="020B0604030504040204" pitchFamily="34" charset="0"/>
              </a:rPr>
            </a:br>
            <a:r>
              <a:rPr lang="en-US" sz="1600" dirty="0" smtClean="0">
                <a:latin typeface="Tahoma" panose="020B0604030504040204" pitchFamily="34" charset="0"/>
                <a:ea typeface="Tahoma" panose="020B0604030504040204" pitchFamily="34" charset="0"/>
                <a:cs typeface="Tahoma" panose="020B0604030504040204" pitchFamily="34" charset="0"/>
              </a:rPr>
              <a:t>And last, but not least, on several slides, I refer to chapters</a:t>
            </a:r>
            <a:br>
              <a:rPr lang="en-US" sz="1600" dirty="0" smtClean="0">
                <a:latin typeface="Tahoma" panose="020B0604030504040204" pitchFamily="34" charset="0"/>
                <a:ea typeface="Tahoma" panose="020B0604030504040204" pitchFamily="34" charset="0"/>
                <a:cs typeface="Tahoma" panose="020B0604030504040204" pitchFamily="34" charset="0"/>
              </a:rPr>
            </a:br>
            <a:r>
              <a:rPr lang="en-US" sz="1600" dirty="0" smtClean="0">
                <a:latin typeface="Tahoma" panose="020B0604030504040204" pitchFamily="34" charset="0"/>
                <a:ea typeface="Tahoma" panose="020B0604030504040204" pitchFamily="34" charset="0"/>
                <a:cs typeface="Tahoma" panose="020B0604030504040204" pitchFamily="34" charset="0"/>
              </a:rPr>
              <a:t>(specifically Chapters 4 and 10) from </a:t>
            </a:r>
            <a:r>
              <a:rPr lang="en-US" sz="1600" i="1" dirty="0" smtClean="0">
                <a:latin typeface="Tahoma" panose="020B0604030504040204" pitchFamily="34" charset="0"/>
                <a:ea typeface="Tahoma" panose="020B0604030504040204" pitchFamily="34" charset="0"/>
                <a:cs typeface="Tahoma" panose="020B0604030504040204" pitchFamily="34" charset="0"/>
              </a:rPr>
              <a:t>Healthcare Interpreting In </a:t>
            </a:r>
            <a:br>
              <a:rPr lang="en-US" sz="1600" i="1" dirty="0" smtClean="0">
                <a:latin typeface="Tahoma" panose="020B0604030504040204" pitchFamily="34" charset="0"/>
                <a:ea typeface="Tahoma" panose="020B0604030504040204" pitchFamily="34" charset="0"/>
                <a:cs typeface="Tahoma" panose="020B0604030504040204" pitchFamily="34" charset="0"/>
              </a:rPr>
            </a:br>
            <a:r>
              <a:rPr lang="en-US" sz="1600" i="1" dirty="0" smtClean="0">
                <a:latin typeface="Tahoma" panose="020B0604030504040204" pitchFamily="34" charset="0"/>
                <a:ea typeface="Tahoma" panose="020B0604030504040204" pitchFamily="34" charset="0"/>
                <a:cs typeface="Tahoma" panose="020B0604030504040204" pitchFamily="34" charset="0"/>
              </a:rPr>
              <a:t>Small Bites, 50 Nourishing Selections from the “Pacific Interpreters </a:t>
            </a:r>
            <a:br>
              <a:rPr lang="en-US" sz="1600" i="1" dirty="0" smtClean="0">
                <a:latin typeface="Tahoma" panose="020B0604030504040204" pitchFamily="34" charset="0"/>
                <a:ea typeface="Tahoma" panose="020B0604030504040204" pitchFamily="34" charset="0"/>
                <a:cs typeface="Tahoma" panose="020B0604030504040204" pitchFamily="34" charset="0"/>
              </a:rPr>
            </a:br>
            <a:r>
              <a:rPr lang="en-US" sz="1600" i="1" dirty="0" smtClean="0">
                <a:latin typeface="Tahoma" panose="020B0604030504040204" pitchFamily="34" charset="0"/>
                <a:ea typeface="Tahoma" panose="020B0604030504040204" pitchFamily="34" charset="0"/>
                <a:cs typeface="Tahoma" panose="020B0604030504040204" pitchFamily="34" charset="0"/>
              </a:rPr>
              <a:t>Newsletter,”  </a:t>
            </a:r>
            <a:r>
              <a:rPr lang="en-US" sz="1600" dirty="0" smtClean="0">
                <a:latin typeface="Tahoma" panose="020B0604030504040204" pitchFamily="34" charset="0"/>
                <a:ea typeface="Tahoma" panose="020B0604030504040204" pitchFamily="34" charset="0"/>
                <a:cs typeface="Tahoma" panose="020B0604030504040204" pitchFamily="34" charset="0"/>
              </a:rPr>
              <a:t>by Cynthia E. </a:t>
            </a:r>
            <a:r>
              <a:rPr lang="en-US" sz="1600" dirty="0" err="1" smtClean="0">
                <a:latin typeface="Tahoma" panose="020B0604030504040204" pitchFamily="34" charset="0"/>
                <a:ea typeface="Tahoma" panose="020B0604030504040204" pitchFamily="34" charset="0"/>
                <a:cs typeface="Tahoma" panose="020B0604030504040204" pitchFamily="34" charset="0"/>
              </a:rPr>
              <a:t>Roat</a:t>
            </a:r>
            <a:r>
              <a:rPr lang="en-US" sz="1600" dirty="0" smtClean="0">
                <a:latin typeface="Tahoma" panose="020B0604030504040204" pitchFamily="34" charset="0"/>
                <a:ea typeface="Tahoma" panose="020B0604030504040204" pitchFamily="34" charset="0"/>
                <a:cs typeface="Tahoma" panose="020B0604030504040204" pitchFamily="34" charset="0"/>
              </a:rPr>
              <a:t>. To purchase a copy, go to</a:t>
            </a:r>
            <a:br>
              <a:rPr lang="en-US" sz="1600" dirty="0" smtClean="0">
                <a:latin typeface="Tahoma" panose="020B0604030504040204" pitchFamily="34" charset="0"/>
                <a:ea typeface="Tahoma" panose="020B0604030504040204" pitchFamily="34" charset="0"/>
                <a:cs typeface="Tahoma" panose="020B0604030504040204" pitchFamily="34" charset="0"/>
              </a:rPr>
            </a:br>
            <a:r>
              <a:rPr lang="en-US" sz="1600" dirty="0" smtClean="0">
                <a:latin typeface="Tahoma" panose="020B0604030504040204" pitchFamily="34" charset="0"/>
                <a:ea typeface="Tahoma" panose="020B0604030504040204" pitchFamily="34" charset="0"/>
                <a:cs typeface="Tahoma" panose="020B0604030504040204" pitchFamily="34" charset="0"/>
                <a:hlinkClick r:id="rId6"/>
              </a:rPr>
              <a:t>http://cindyroat.com/</a:t>
            </a:r>
            <a:endParaRPr lang="en-US" sz="16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spcBef>
                <a:spcPct val="50000"/>
              </a:spcBef>
              <a:buClrTx/>
              <a:buSzTx/>
              <a:buFontTx/>
              <a:buNone/>
            </a:pPr>
            <a:endParaRPr lang="en-US" sz="1600" i="1"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spcBef>
                <a:spcPct val="50000"/>
              </a:spcBef>
              <a:buClrTx/>
              <a:buSzTx/>
              <a:buFontTx/>
              <a:buNone/>
            </a:pPr>
            <a:r>
              <a:rPr lang="en-US" sz="1600" i="1" dirty="0" smtClean="0">
                <a:latin typeface="Tahoma" panose="020B0604030504040204" pitchFamily="34" charset="0"/>
                <a:ea typeface="Tahoma" panose="020B0604030504040204" pitchFamily="34" charset="0"/>
                <a:cs typeface="Tahoma" panose="020B0604030504040204" pitchFamily="34" charset="0"/>
              </a:rPr>
              <a:t>	Beverly Treumann, </a:t>
            </a:r>
            <a:r>
              <a:rPr lang="en-US" sz="1600" b="0" i="0" dirty="0" smtClean="0">
                <a:solidFill>
                  <a:srgbClr val="222222"/>
                </a:solidFill>
                <a:effectLst/>
                <a:latin typeface="Tahoma" panose="020B0604030504040204" pitchFamily="34" charset="0"/>
                <a:ea typeface="Tahoma" panose="020B0604030504040204" pitchFamily="34" charset="0"/>
                <a:cs typeface="Tahoma" panose="020B0604030504040204" pitchFamily="34" charset="0"/>
              </a:rPr>
              <a:t>CHI</a:t>
            </a:r>
            <a:r>
              <a:rPr lang="en-US" sz="1600" cap="small" baseline="30000" dirty="0" smtClean="0">
                <a:solidFill>
                  <a:srgbClr val="000000"/>
                </a:solidFill>
                <a:latin typeface="Tahoma" panose="020B0604030504040204" pitchFamily="34" charset="0"/>
                <a:ea typeface="Tahoma" panose="020B0604030504040204" pitchFamily="34" charset="0"/>
                <a:cs typeface="Tahoma" panose="020B0604030504040204" pitchFamily="34" charset="0"/>
              </a:rPr>
              <a:t>TM</a:t>
            </a:r>
            <a:r>
              <a:rPr lang="en-US" sz="1600" b="0" i="0" dirty="0" smtClean="0">
                <a:solidFill>
                  <a:srgbClr val="222222"/>
                </a:solidFill>
                <a:effectLst/>
                <a:latin typeface="Tahoma" panose="020B0604030504040204" pitchFamily="34" charset="0"/>
                <a:ea typeface="Tahoma" panose="020B0604030504040204" pitchFamily="34" charset="0"/>
                <a:cs typeface="Tahoma" panose="020B0604030504040204" pitchFamily="34" charset="0"/>
              </a:rPr>
              <a:t>, CMI</a:t>
            </a:r>
            <a:endParaRPr lang="en-US" sz="1600"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10400" y="4114800"/>
            <a:ext cx="15621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A2D1B67-8942-4030-B6FC-468D5C9C9AC1}" type="slidenum">
              <a:rPr lang="en-US" altLang="en-US" smtClean="0">
                <a:latin typeface="Garamond" pitchFamily="18" charset="0"/>
              </a:rPr>
              <a:pPr eaLnBrk="1" hangingPunct="1"/>
              <a:t>30</a:t>
            </a:fld>
            <a:endParaRPr lang="en-US" altLang="en-US" smtClean="0">
              <a:latin typeface="Garamond" pitchFamily="18" charset="0"/>
            </a:endParaRPr>
          </a:p>
        </p:txBody>
      </p:sp>
      <p:sp>
        <p:nvSpPr>
          <p:cNvPr id="28677" name="Rectangle 2"/>
          <p:cNvSpPr>
            <a:spLocks noGrp="1" noChangeArrowheads="1"/>
          </p:cNvSpPr>
          <p:nvPr>
            <p:ph type="title"/>
          </p:nvPr>
        </p:nvSpPr>
        <p:spPr>
          <a:xfrm>
            <a:off x="457200" y="277813"/>
            <a:ext cx="8305800" cy="1398587"/>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NCIHC Standards provide guidelines on the following nine ethics:</a:t>
            </a:r>
            <a:endParaRPr lang="en-US" sz="1600" dirty="0" smtClean="0">
              <a:latin typeface="Tahoma" panose="020B0604030504040204" pitchFamily="34" charset="0"/>
              <a:ea typeface="Tahoma" panose="020B0604030504040204" pitchFamily="34" charset="0"/>
              <a:cs typeface="Tahoma" panose="020B0604030504040204" pitchFamily="34" charset="0"/>
            </a:endParaRPr>
          </a:p>
        </p:txBody>
      </p:sp>
      <p:sp>
        <p:nvSpPr>
          <p:cNvPr id="28678" name="Rectangle 3"/>
          <p:cNvSpPr>
            <a:spLocks noGrp="1" noChangeArrowheads="1"/>
          </p:cNvSpPr>
          <p:nvPr>
            <p:ph type="body" idx="1"/>
          </p:nvPr>
        </p:nvSpPr>
        <p:spPr>
          <a:xfrm>
            <a:off x="457200" y="1676400"/>
            <a:ext cx="8382000" cy="4800600"/>
          </a:xfrm>
        </p:spPr>
        <p:txBody>
          <a:bodyPr/>
          <a:lstStyle/>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Accuracy</a:t>
            </a:r>
            <a:r>
              <a:rPr lang="en-US" sz="2000" dirty="0" smtClean="0">
                <a:latin typeface="Tahoma" panose="020B0604030504040204" pitchFamily="34" charset="0"/>
                <a:ea typeface="Tahoma" panose="020B0604030504040204" pitchFamily="34" charset="0"/>
                <a:cs typeface="Tahoma" panose="020B0604030504040204" pitchFamily="34" charset="0"/>
              </a:rPr>
              <a:t>: To enable other parties to know precisely what each speaker has said.</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Confidentiality</a:t>
            </a:r>
            <a:r>
              <a:rPr lang="en-US" sz="2000" dirty="0" smtClean="0">
                <a:latin typeface="Tahoma" panose="020B0604030504040204" pitchFamily="34" charset="0"/>
                <a:ea typeface="Tahoma" panose="020B0604030504040204" pitchFamily="34" charset="0"/>
                <a:cs typeface="Tahoma" panose="020B0604030504040204" pitchFamily="34" charset="0"/>
              </a:rPr>
              <a:t>: To honor the private and personal nature of the health care interaction and maintain trust among all parties.</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Impartiality</a:t>
            </a:r>
            <a:r>
              <a:rPr lang="en-US" sz="2000" dirty="0" smtClean="0">
                <a:latin typeface="Tahoma" panose="020B0604030504040204" pitchFamily="34" charset="0"/>
                <a:ea typeface="Tahoma" panose="020B0604030504040204" pitchFamily="34" charset="0"/>
                <a:cs typeface="Tahoma" panose="020B0604030504040204" pitchFamily="34" charset="0"/>
              </a:rPr>
              <a:t>: To eliminate the effect of interpreter bias or preference.</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Respect</a:t>
            </a:r>
            <a:r>
              <a:rPr lang="en-US" sz="2000" dirty="0" smtClean="0">
                <a:latin typeface="Tahoma" panose="020B0604030504040204" pitchFamily="34" charset="0"/>
                <a:ea typeface="Tahoma" panose="020B0604030504040204" pitchFamily="34" charset="0"/>
                <a:cs typeface="Tahoma" panose="020B0604030504040204" pitchFamily="34" charset="0"/>
              </a:rPr>
              <a:t>: To acknowledge the inherent dignity of all parties in the interpreted encounter.</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Cultural Awareness</a:t>
            </a:r>
            <a:r>
              <a:rPr lang="en-US" sz="2000" dirty="0" smtClean="0">
                <a:latin typeface="Tahoma" panose="020B0604030504040204" pitchFamily="34" charset="0"/>
                <a:ea typeface="Tahoma" panose="020B0604030504040204" pitchFamily="34" charset="0"/>
                <a:cs typeface="Tahoma" panose="020B0604030504040204" pitchFamily="34" charset="0"/>
              </a:rPr>
              <a:t>: To facilitate communication across cultural differences.</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Role Boundaries</a:t>
            </a:r>
            <a:r>
              <a:rPr lang="en-US" sz="2000" dirty="0" smtClean="0">
                <a:latin typeface="Tahoma" panose="020B0604030504040204" pitchFamily="34" charset="0"/>
                <a:ea typeface="Tahoma" panose="020B0604030504040204" pitchFamily="34" charset="0"/>
                <a:cs typeface="Tahoma" panose="020B0604030504040204" pitchFamily="34" charset="0"/>
              </a:rPr>
              <a:t>: To clarify the scope and limits of the interpreting role, in order to avoid conflicts of interest.</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Professionalism</a:t>
            </a:r>
            <a:r>
              <a:rPr lang="en-US" sz="2000" dirty="0" smtClean="0">
                <a:latin typeface="Tahoma" panose="020B0604030504040204" pitchFamily="34" charset="0"/>
                <a:ea typeface="Tahoma" panose="020B0604030504040204" pitchFamily="34" charset="0"/>
                <a:cs typeface="Tahoma" panose="020B0604030504040204" pitchFamily="34" charset="0"/>
              </a:rPr>
              <a:t>: To uphold the public's trust in the interpreting profession.</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Professional Development</a:t>
            </a:r>
            <a:r>
              <a:rPr lang="en-US" sz="2000" dirty="0" smtClean="0">
                <a:latin typeface="Tahoma" panose="020B0604030504040204" pitchFamily="34" charset="0"/>
                <a:ea typeface="Tahoma" panose="020B0604030504040204" pitchFamily="34" charset="0"/>
                <a:cs typeface="Tahoma" panose="020B0604030504040204" pitchFamily="34" charset="0"/>
              </a:rPr>
              <a:t>: To attain the highest possible level of competence and service.</a:t>
            </a:r>
          </a:p>
          <a:p>
            <a:pPr eaLnBrk="1" hangingPunct="1">
              <a:lnSpc>
                <a:spcPct val="80000"/>
              </a:lnSpc>
            </a:pP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Advocacy</a:t>
            </a:r>
            <a:r>
              <a:rPr lang="en-US" sz="2000" dirty="0" smtClean="0">
                <a:latin typeface="Tahoma" panose="020B0604030504040204" pitchFamily="34" charset="0"/>
                <a:ea typeface="Tahoma" panose="020B0604030504040204" pitchFamily="34" charset="0"/>
                <a:cs typeface="Tahoma" panose="020B0604030504040204" pitchFamily="34" charset="0"/>
              </a:rPr>
              <a:t>: To prevent harm to parties whom the interpreter serves.</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98587"/>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Medical Interpreting Standards of Practice, IMIA</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Identifies 3 </a:t>
            </a:r>
            <a:r>
              <a:rPr lang="en-US" u="sng" dirty="0" smtClean="0">
                <a:latin typeface="Tahoma" panose="020B0604030504040204" pitchFamily="34" charset="0"/>
                <a:ea typeface="Tahoma" panose="020B0604030504040204" pitchFamily="34" charset="0"/>
                <a:cs typeface="Tahoma" panose="020B0604030504040204" pitchFamily="34" charset="0"/>
              </a:rPr>
              <a:t>duties</a:t>
            </a:r>
            <a:r>
              <a:rPr lang="en-US" dirty="0" smtClean="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A. Interpretation (18 standards)</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B. Cultural Interface (2 standards) </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C. Ethical Behavior  (7 standards)</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And groups standards of practice around these themes.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31</a:t>
            </a:fld>
            <a:endParaRPr lang="en-US" altLang="en-US" dirty="0"/>
          </a:p>
        </p:txBody>
      </p:sp>
      <p:sp>
        <p:nvSpPr>
          <p:cNvPr id="7" name="TextBox 6"/>
          <p:cNvSpPr txBox="1"/>
          <p:nvPr/>
        </p:nvSpPr>
        <p:spPr>
          <a:xfrm>
            <a:off x="1981200" y="4343400"/>
            <a:ext cx="7010400" cy="1754326"/>
          </a:xfrm>
          <a:prstGeom prst="rect">
            <a:avLst/>
          </a:prstGeom>
          <a:noFill/>
          <a:ln w="3175">
            <a:solidFill>
              <a:schemeClr val="tx1"/>
            </a:solidFill>
          </a:ln>
        </p:spPr>
        <p:txBody>
          <a:bodyPr wrap="square" rtlCol="0">
            <a:spAutoFit/>
          </a:bodyPr>
          <a:lstStyle/>
          <a:p>
            <a:pPr>
              <a:spcBef>
                <a:spcPts val="0"/>
              </a:spcBef>
              <a:spcAft>
                <a:spcPts val="0"/>
              </a:spcAft>
            </a:pPr>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Use as:</a:t>
            </a:r>
            <a:endParaRPr lang="en-US" dirty="0" smtClean="0">
              <a:effectLst/>
              <a:latin typeface="Tahoma" panose="020B0604030504040204" pitchFamily="34" charset="0"/>
              <a:ea typeface="Tahoma" panose="020B0604030504040204" pitchFamily="34" charset="0"/>
              <a:cs typeface="Tahoma" panose="020B0604030504040204" pitchFamily="34" charset="0"/>
            </a:endParaRPr>
          </a:p>
          <a:p>
            <a:pPr>
              <a:spcBef>
                <a:spcPts val="0"/>
              </a:spcBef>
              <a:spcAft>
                <a:spcPts val="0"/>
              </a:spcAft>
            </a:pPr>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1. Guideposts in the development of educational and training programs. </a:t>
            </a:r>
            <a:endParaRPr lang="en-US" dirty="0" smtClean="0">
              <a:effectLst/>
              <a:latin typeface="Tahoma" panose="020B0604030504040204" pitchFamily="34" charset="0"/>
              <a:ea typeface="Tahoma" panose="020B0604030504040204" pitchFamily="34" charset="0"/>
              <a:cs typeface="Tahoma" panose="020B0604030504040204" pitchFamily="34" charset="0"/>
            </a:endParaRPr>
          </a:p>
          <a:p>
            <a:pPr>
              <a:spcBef>
                <a:spcPts val="0"/>
              </a:spcBef>
              <a:spcAft>
                <a:spcPts val="0"/>
              </a:spcAft>
            </a:pPr>
            <a:r>
              <a:rPr lang="en-US" b="1" dirty="0">
                <a:solidFill>
                  <a:srgbClr val="000000"/>
                </a:solidFill>
                <a:highlight>
                  <a:srgbClr val="FFFF00"/>
                </a:highlight>
                <a:latin typeface="Tahoma" panose="020B0604030504040204" pitchFamily="34" charset="0"/>
                <a:ea typeface="Tahoma" panose="020B0604030504040204" pitchFamily="34" charset="0"/>
                <a:cs typeface="Tahoma" panose="020B0604030504040204" pitchFamily="34" charset="0"/>
              </a:rPr>
              <a:t>2. Evaluation tool.</a:t>
            </a:r>
            <a:r>
              <a:rPr lang="en-US" b="1"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dirty="0" smtClean="0">
              <a:effectLst/>
              <a:latin typeface="Tahoma" panose="020B0604030504040204" pitchFamily="34" charset="0"/>
              <a:ea typeface="Tahoma" panose="020B0604030504040204" pitchFamily="34" charset="0"/>
              <a:cs typeface="Tahoma" panose="020B0604030504040204" pitchFamily="34" charset="0"/>
            </a:endParaRPr>
          </a:p>
          <a:p>
            <a:pPr>
              <a:spcBef>
                <a:spcPts val="0"/>
              </a:spcBef>
              <a:spcAft>
                <a:spcPts val="0"/>
              </a:spcAft>
            </a:pPr>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3. Preparation of health care providers to work with interpreters. </a:t>
            </a:r>
            <a:endParaRPr lang="en-US" dirty="0" smtClean="0">
              <a:effectLst/>
              <a:latin typeface="Tahoma" panose="020B0604030504040204" pitchFamily="34" charset="0"/>
              <a:ea typeface="Tahoma" panose="020B0604030504040204" pitchFamily="34" charset="0"/>
              <a:cs typeface="Tahoma" panose="020B0604030504040204" pitchFamily="34" charset="0"/>
            </a:endParaRPr>
          </a:p>
          <a:p>
            <a:pPr>
              <a:spcBef>
                <a:spcPts val="0"/>
              </a:spcBef>
              <a:spcAft>
                <a:spcPts val="0"/>
              </a:spcAft>
            </a:pPr>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4. Foundation for a certification examination. </a:t>
            </a:r>
            <a:endParaRPr lang="en-US" dirty="0">
              <a:effectLst/>
              <a:latin typeface="Tahoma" panose="020B0604030504040204" pitchFamily="34" charset="0"/>
              <a:ea typeface="Tahoma" panose="020B0604030504040204" pitchFamily="34" charset="0"/>
              <a:cs typeface="Tahoma" panose="020B0604030504040204" pitchFamily="34" charset="0"/>
            </a:endParaRPr>
          </a:p>
        </p:txBody>
      </p:sp>
      <p:sp>
        <p:nvSpPr>
          <p:cNvPr id="8" name="Date Placeholder 7"/>
          <p:cNvSpPr>
            <a:spLocks noGrp="1"/>
          </p:cNvSpPr>
          <p:nvPr>
            <p:ph type="dt" sz="half" idx="10"/>
          </p:nvPr>
        </p:nvSpPr>
        <p:spPr/>
        <p:txBody>
          <a:bodyPr/>
          <a:lstStyle/>
          <a:p>
            <a:pPr>
              <a:defRPr/>
            </a:pPr>
            <a:r>
              <a:rPr lang="en-US" smtClean="0"/>
              <a:t>2016</a:t>
            </a:r>
            <a:endParaRPr lang="en-US" altLang="en-US" dirty="0"/>
          </a:p>
        </p:txBody>
      </p:sp>
    </p:spTree>
    <p:extLst>
      <p:ext uri="{BB962C8B-B14F-4D97-AF65-F5344CB8AC3E}">
        <p14:creationId xmlns:p14="http://schemas.microsoft.com/office/powerpoint/2010/main" val="16466477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98587"/>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CHIA’s publication spelled out protocols in this way:</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Protocol 1. Pre-Encounter, Pre-Session, or Pre-Interview</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Protocol 2. During the Encounter, Session, or Interview</a:t>
            </a: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Protocol 3. Post-Encounter, Post-Session, or Post-Interview </a:t>
            </a:r>
            <a:r>
              <a:rPr lang="en-US" sz="1600" dirty="0" smtClean="0">
                <a:latin typeface="Tahoma" panose="020B0604030504040204" pitchFamily="34" charset="0"/>
                <a:ea typeface="Tahoma" panose="020B0604030504040204" pitchFamily="34" charset="0"/>
                <a:cs typeface="Tahoma" panose="020B0604030504040204" pitchFamily="34" charset="0"/>
              </a:rPr>
              <a:t>(make sure session has ended, debrief if </a:t>
            </a:r>
            <a:r>
              <a:rPr lang="en-US" sz="1600" dirty="0" err="1" smtClean="0">
                <a:latin typeface="Tahoma" panose="020B0604030504040204" pitchFamily="34" charset="0"/>
                <a:ea typeface="Tahoma" panose="020B0604030504040204" pitchFamily="34" charset="0"/>
                <a:cs typeface="Tahoma" panose="020B0604030504040204" pitchFamily="34" charset="0"/>
              </a:rPr>
              <a:t>nec</a:t>
            </a:r>
            <a:r>
              <a:rPr lang="en-US" sz="1600" dirty="0" smtClean="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smtClean="0">
                <a:latin typeface="Tahoma" panose="020B0604030504040204" pitchFamily="34" charset="0"/>
                <a:ea typeface="Tahoma" panose="020B0604030504040204" pitchFamily="34" charset="0"/>
                <a:cs typeface="Tahoma" panose="020B0604030504040204" pitchFamily="34" charset="0"/>
              </a:rPr>
              <a:t>(Protocol: a </a:t>
            </a:r>
            <a:r>
              <a:rPr lang="en-US" dirty="0">
                <a:latin typeface="Tahoma" panose="020B0604030504040204" pitchFamily="34" charset="0"/>
                <a:ea typeface="Tahoma" panose="020B0604030504040204" pitchFamily="34" charset="0"/>
                <a:cs typeface="Tahoma" panose="020B0604030504040204" pitchFamily="34" charset="0"/>
              </a:rPr>
              <a:t>set of steps or </a:t>
            </a:r>
            <a:r>
              <a:rPr lang="en-US" dirty="0" smtClean="0">
                <a:latin typeface="Tahoma" panose="020B0604030504040204" pitchFamily="34" charset="0"/>
                <a:ea typeface="Tahoma" panose="020B0604030504040204" pitchFamily="34" charset="0"/>
                <a:cs typeface="Tahoma" panose="020B0604030504040204" pitchFamily="34" charset="0"/>
              </a:rPr>
              <a:t>actions)</a:t>
            </a: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32</a:t>
            </a:fld>
            <a:endParaRPr lang="en-US" altLang="en-US"/>
          </a:p>
        </p:txBody>
      </p:sp>
      <p:sp>
        <p:nvSpPr>
          <p:cNvPr id="7" name="Date Placeholder 6"/>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4982235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Slide Number Placeholder 3"/>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AA7BCDF-DF25-478E-99BF-9B9C6C279928}" type="slidenum">
              <a:rPr lang="en-US" altLang="en-US" smtClean="0">
                <a:latin typeface="Garamond" pitchFamily="18" charset="0"/>
              </a:rPr>
              <a:pPr eaLnBrk="1" hangingPunct="1"/>
              <a:t>33</a:t>
            </a:fld>
            <a:endParaRPr lang="en-US" altLang="en-US" smtClean="0">
              <a:latin typeface="Garamond" pitchFamily="18" charset="0"/>
            </a:endParaRPr>
          </a:p>
        </p:txBody>
      </p:sp>
      <p:sp>
        <p:nvSpPr>
          <p:cNvPr id="29701" name="Text Box 2"/>
          <p:cNvSpPr txBox="1">
            <a:spLocks noChangeArrowheads="1"/>
          </p:cNvSpPr>
          <p:nvPr/>
        </p:nvSpPr>
        <p:spPr bwMode="auto">
          <a:xfrm>
            <a:off x="4318000" y="1196975"/>
            <a:ext cx="1841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endParaRPr lang="en-US" sz="5400" b="1">
              <a:latin typeface="Times New Roman" pitchFamily="18" charset="0"/>
            </a:endParaRPr>
          </a:p>
        </p:txBody>
      </p:sp>
      <p:sp>
        <p:nvSpPr>
          <p:cNvPr id="29702" name="Text Box 3"/>
          <p:cNvSpPr txBox="1">
            <a:spLocks noChangeArrowheads="1"/>
          </p:cNvSpPr>
          <p:nvPr/>
        </p:nvSpPr>
        <p:spPr bwMode="auto">
          <a:xfrm>
            <a:off x="431800" y="2073771"/>
            <a:ext cx="8610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Tx/>
              <a:buChar char="•"/>
            </a:pPr>
            <a:r>
              <a:rPr lang="en-US" sz="3200" dirty="0">
                <a:latin typeface="Tahoma" panose="020B0604030504040204" pitchFamily="34" charset="0"/>
                <a:ea typeface="Tahoma" panose="020B0604030504040204" pitchFamily="34" charset="0"/>
                <a:cs typeface="Tahoma" panose="020B0604030504040204" pitchFamily="34" charset="0"/>
              </a:rPr>
              <a:t>Can support the </a:t>
            </a:r>
            <a:r>
              <a:rPr lang="en-US" sz="3200" dirty="0" smtClean="0">
                <a:latin typeface="Tahoma" panose="020B0604030504040204" pitchFamily="34" charset="0"/>
                <a:ea typeface="Tahoma" panose="020B0604030504040204" pitchFamily="34" charset="0"/>
                <a:cs typeface="Tahoma" panose="020B0604030504040204" pitchFamily="34" charset="0"/>
              </a:rPr>
              <a:t>three-way </a:t>
            </a:r>
            <a:r>
              <a:rPr lang="vi-VN" sz="3200" dirty="0">
                <a:latin typeface="Tahoma" panose="020B0604030504040204" pitchFamily="34" charset="0"/>
                <a:ea typeface="Tahoma" panose="020B0604030504040204" pitchFamily="34" charset="0"/>
                <a:cs typeface="Tahoma" panose="020B0604030504040204" pitchFamily="34" charset="0"/>
              </a:rPr>
              <a:t/>
            </a:r>
            <a:br>
              <a:rPr lang="vi-VN" sz="3200" dirty="0">
                <a:latin typeface="Tahoma" panose="020B0604030504040204" pitchFamily="34" charset="0"/>
                <a:ea typeface="Tahoma" panose="020B0604030504040204" pitchFamily="34" charset="0"/>
                <a:cs typeface="Tahoma" panose="020B0604030504040204" pitchFamily="34" charset="0"/>
              </a:rPr>
            </a:br>
            <a:r>
              <a:rPr lang="en-US" sz="3200" dirty="0">
                <a:latin typeface="Tahoma" panose="020B0604030504040204" pitchFamily="34" charset="0"/>
                <a:ea typeface="Tahoma" panose="020B0604030504040204" pitchFamily="34" charset="0"/>
                <a:cs typeface="Tahoma" panose="020B0604030504040204" pitchFamily="34" charset="0"/>
              </a:rPr>
              <a:t>partnership</a:t>
            </a:r>
            <a:r>
              <a:rPr lang="vi-VN" sz="3200" dirty="0">
                <a:latin typeface="Tahoma" panose="020B0604030504040204" pitchFamily="34" charset="0"/>
                <a:ea typeface="Tahoma" panose="020B0604030504040204" pitchFamily="34" charset="0"/>
                <a:cs typeface="Tahoma" panose="020B0604030504040204" pitchFamily="34" charset="0"/>
              </a:rPr>
              <a:t> </a:t>
            </a:r>
            <a:r>
              <a:rPr lang="en-US" sz="3200" dirty="0">
                <a:latin typeface="Tahoma" panose="020B0604030504040204" pitchFamily="34" charset="0"/>
                <a:ea typeface="Tahoma" panose="020B0604030504040204" pitchFamily="34" charset="0"/>
                <a:cs typeface="Tahoma" panose="020B0604030504040204" pitchFamily="34" charset="0"/>
              </a:rPr>
              <a:t>and balance the unequal perception of power in the healthcare setting.</a:t>
            </a:r>
          </a:p>
          <a:p>
            <a:endParaRPr lang="en-US" sz="2400" dirty="0">
              <a:latin typeface="Tahoma" panose="020B0604030504040204" pitchFamily="34" charset="0"/>
              <a:ea typeface="Tahoma" panose="020B0604030504040204" pitchFamily="34" charset="0"/>
              <a:cs typeface="Tahoma" panose="020B0604030504040204" pitchFamily="34" charset="0"/>
            </a:endParaRPr>
          </a:p>
          <a:p>
            <a:pPr>
              <a:buFontTx/>
              <a:buChar char="•"/>
            </a:pPr>
            <a:r>
              <a:rPr lang="en-US" sz="3200" dirty="0">
                <a:latin typeface="Tahoma" panose="020B0604030504040204" pitchFamily="34" charset="0"/>
                <a:ea typeface="Tahoma" panose="020B0604030504040204" pitchFamily="34" charset="0"/>
                <a:cs typeface="Tahoma" panose="020B0604030504040204" pitchFamily="34" charset="0"/>
              </a:rPr>
              <a:t>Supports the patient and provider relationship by directing the provider and patient to look at each other and to speak to each other when they speak.</a:t>
            </a:r>
            <a:endParaRPr lang="vi-VN" sz="3200" dirty="0">
              <a:latin typeface="Tahoma" panose="020B0604030504040204" pitchFamily="34" charset="0"/>
              <a:ea typeface="Tahoma" panose="020B0604030504040204" pitchFamily="34" charset="0"/>
              <a:cs typeface="Tahoma" panose="020B0604030504040204" pitchFamily="34" charset="0"/>
            </a:endParaRPr>
          </a:p>
          <a:p>
            <a:endParaRPr lang="vi-VN" sz="1600" dirty="0">
              <a:latin typeface="Tahoma" panose="020B0604030504040204" pitchFamily="34" charset="0"/>
              <a:ea typeface="Tahoma" panose="020B0604030504040204" pitchFamily="34" charset="0"/>
              <a:cs typeface="Tahoma" panose="020B0604030504040204" pitchFamily="34" charset="0"/>
            </a:endParaRPr>
          </a:p>
          <a:p>
            <a:r>
              <a:rPr lang="vi-VN" sz="1600" dirty="0">
                <a:latin typeface="Tahoma" panose="020B0604030504040204" pitchFamily="34" charset="0"/>
                <a:ea typeface="Tahoma" panose="020B0604030504040204" pitchFamily="34" charset="0"/>
                <a:cs typeface="Tahoma" panose="020B0604030504040204" pitchFamily="34" charset="0"/>
              </a:rPr>
              <a:t>Source: Katharine Allen</a:t>
            </a:r>
            <a:r>
              <a:rPr lang="en-US" sz="1600" dirty="0">
                <a:cs typeface="Arial" pitchFamily="34" charset="0"/>
              </a:rPr>
              <a:t>		</a:t>
            </a:r>
          </a:p>
          <a:p>
            <a:endParaRPr lang="en-US" sz="1600" dirty="0">
              <a:cs typeface="Arial" pitchFamily="34" charset="0"/>
            </a:endParaRPr>
          </a:p>
        </p:txBody>
      </p:sp>
      <p:sp>
        <p:nvSpPr>
          <p:cNvPr id="29703" name="Text Box 4"/>
          <p:cNvSpPr txBox="1">
            <a:spLocks noChangeArrowheads="1"/>
          </p:cNvSpPr>
          <p:nvPr/>
        </p:nvSpPr>
        <p:spPr bwMode="auto">
          <a:xfrm>
            <a:off x="457200" y="381000"/>
            <a:ext cx="77724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4400" b="1" dirty="0" smtClean="0">
                <a:solidFill>
                  <a:schemeClr val="tx2"/>
                </a:solidFill>
                <a:latin typeface="Tahoma" panose="020B0604030504040204" pitchFamily="34" charset="0"/>
                <a:ea typeface="Tahoma" panose="020B0604030504040204" pitchFamily="34" charset="0"/>
                <a:cs typeface="Tahoma" panose="020B0604030504040204" pitchFamily="34" charset="0"/>
              </a:rPr>
              <a:t>Positioning – </a:t>
            </a:r>
            <a:r>
              <a:rPr lang="en-US" sz="2000" dirty="0" smtClean="0">
                <a:latin typeface="Tahoma" panose="020B0604030504040204" pitchFamily="34" charset="0"/>
                <a:ea typeface="Tahoma" panose="020B0604030504040204" pitchFamily="34" charset="0"/>
                <a:cs typeface="Tahoma" panose="020B0604030504040204" pitchFamily="34" charset="0"/>
              </a:rPr>
              <a:t>in CHIA Standards, under protocols, </a:t>
            </a:r>
            <a:r>
              <a:rPr lang="en-US" sz="2000" i="1" dirty="0" smtClean="0">
                <a:latin typeface="Tahoma" panose="020B0604030504040204" pitchFamily="34" charset="0"/>
                <a:ea typeface="Tahoma" panose="020B0604030504040204" pitchFamily="34" charset="0"/>
                <a:cs typeface="Tahoma" panose="020B0604030504040204" pitchFamily="34" charset="0"/>
              </a:rPr>
              <a:t>during </a:t>
            </a:r>
            <a:r>
              <a:rPr lang="en-US" sz="2000" i="1" dirty="0">
                <a:latin typeface="Tahoma" panose="020B0604030504040204" pitchFamily="34" charset="0"/>
                <a:ea typeface="Tahoma" panose="020B0604030504040204" pitchFamily="34" charset="0"/>
                <a:cs typeface="Tahoma" panose="020B0604030504040204" pitchFamily="34" charset="0"/>
              </a:rPr>
              <a:t>the </a:t>
            </a:r>
            <a:r>
              <a:rPr lang="en-US" sz="2000" i="1" dirty="0" smtClean="0">
                <a:latin typeface="Tahoma" panose="020B0604030504040204" pitchFamily="34" charset="0"/>
                <a:ea typeface="Tahoma" panose="020B0604030504040204" pitchFamily="34" charset="0"/>
                <a:cs typeface="Tahoma" panose="020B0604030504040204" pitchFamily="34" charset="0"/>
              </a:rPr>
              <a:t>session</a:t>
            </a:r>
            <a:r>
              <a:rPr lang="en-US" sz="2000" dirty="0" smtClean="0">
                <a:latin typeface="Tahoma" panose="020B0604030504040204" pitchFamily="34" charset="0"/>
                <a:ea typeface="Tahoma" panose="020B0604030504040204" pitchFamily="34" charset="0"/>
                <a:cs typeface="Tahoma" panose="020B0604030504040204" pitchFamily="34" charset="0"/>
              </a:rPr>
              <a:t>, interpreters  </a:t>
            </a:r>
            <a:r>
              <a:rPr lang="en-US" sz="2000" i="1" dirty="0" smtClean="0">
                <a:latin typeface="Tahoma" panose="020B0604030504040204" pitchFamily="34" charset="0"/>
                <a:ea typeface="Tahoma" panose="020B0604030504040204" pitchFamily="34" charset="0"/>
                <a:cs typeface="Tahoma" panose="020B0604030504040204" pitchFamily="34" charset="0"/>
              </a:rPr>
              <a:t>“Position </a:t>
            </a:r>
            <a:r>
              <a:rPr lang="en-US" sz="2000" i="1" dirty="0">
                <a:latin typeface="Tahoma" panose="020B0604030504040204" pitchFamily="34" charset="0"/>
                <a:ea typeface="Tahoma" panose="020B0604030504040204" pitchFamily="34" charset="0"/>
                <a:cs typeface="Tahoma" panose="020B0604030504040204" pitchFamily="34" charset="0"/>
              </a:rPr>
              <a:t>themselves to maximize and encourage direct </a:t>
            </a:r>
            <a:r>
              <a:rPr lang="en-US" sz="2000" i="1" dirty="0" smtClean="0">
                <a:latin typeface="Tahoma" panose="020B0604030504040204" pitchFamily="34" charset="0"/>
                <a:ea typeface="Tahoma" panose="020B0604030504040204" pitchFamily="34" charset="0"/>
                <a:cs typeface="Tahoma" panose="020B0604030504040204" pitchFamily="34" charset="0"/>
              </a:rPr>
              <a:t>communication between </a:t>
            </a:r>
            <a:r>
              <a:rPr lang="en-US" sz="2000" i="1" dirty="0">
                <a:latin typeface="Tahoma" panose="020B0604030504040204" pitchFamily="34" charset="0"/>
                <a:ea typeface="Tahoma" panose="020B0604030504040204" pitchFamily="34" charset="0"/>
                <a:cs typeface="Tahoma" panose="020B0604030504040204" pitchFamily="34" charset="0"/>
              </a:rPr>
              <a:t>patient and provider</a:t>
            </a:r>
            <a:r>
              <a:rPr lang="en-US" sz="2000" i="1" dirty="0" smtClean="0">
                <a:latin typeface="Tahoma" panose="020B0604030504040204" pitchFamily="34" charset="0"/>
                <a:ea typeface="Tahoma" panose="020B0604030504040204" pitchFamily="34" charset="0"/>
                <a:cs typeface="Tahoma" panose="020B0604030504040204" pitchFamily="34" charset="0"/>
              </a:rPr>
              <a:t>.”</a:t>
            </a:r>
            <a:endParaRPr lang="en-US" sz="2000" i="1" dirty="0">
              <a:latin typeface="Tahoma" panose="020B0604030504040204" pitchFamily="34" charset="0"/>
              <a:ea typeface="Tahoma" panose="020B0604030504040204" pitchFamily="34" charset="0"/>
              <a:cs typeface="Tahoma" panose="020B0604030504040204" pitchFamily="34" charset="0"/>
            </a:endParaRPr>
          </a:p>
        </p:txBody>
      </p:sp>
      <p:pic>
        <p:nvPicPr>
          <p:cNvPr id="29704" name="Picture 5" descr="BD07160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V="1">
            <a:off x="6096000" y="5181600"/>
            <a:ext cx="1828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10" name="Rectangle 9"/>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E89CA50-006C-4076-8858-252D396E1085}" type="slidenum">
              <a:rPr lang="en-US" altLang="en-US" smtClean="0">
                <a:latin typeface="Garamond" pitchFamily="18" charset="0"/>
              </a:rPr>
              <a:pPr eaLnBrk="1" hangingPunct="1"/>
              <a:t>34</a:t>
            </a:fld>
            <a:endParaRPr lang="en-US" altLang="en-US" smtClean="0">
              <a:latin typeface="Garamond" pitchFamily="18" charset="0"/>
            </a:endParaRPr>
          </a:p>
        </p:txBody>
      </p:sp>
      <p:sp>
        <p:nvSpPr>
          <p:cNvPr id="30725" name="Rectangle 2"/>
          <p:cNvSpPr>
            <a:spLocks noGrp="1" noChangeArrowheads="1"/>
          </p:cNvSpPr>
          <p:nvPr>
            <p:ph type="body" idx="1"/>
          </p:nvPr>
        </p:nvSpPr>
        <p:spPr>
          <a:xfrm>
            <a:off x="457200" y="1066800"/>
            <a:ext cx="4038600" cy="5029200"/>
          </a:xfrm>
          <a:ln>
            <a:noFill/>
          </a:ln>
        </p:spPr>
        <p:txBody>
          <a:bodyPr/>
          <a:lstStyle/>
          <a:p>
            <a:pPr marL="0" indent="0" eaLnBrk="1" hangingPunct="1">
              <a:lnSpc>
                <a:spcPct val="80000"/>
              </a:lnSpc>
              <a:buNone/>
            </a:pPr>
            <a:r>
              <a:rPr lang="en-US" sz="2100" dirty="0" smtClean="0">
                <a:latin typeface="Tahoma" panose="020B0604030504040204" pitchFamily="34" charset="0"/>
                <a:ea typeface="Tahoma" panose="020B0604030504040204" pitchFamily="34" charset="0"/>
                <a:cs typeface="Tahoma" panose="020B0604030504040204" pitchFamily="34" charset="0"/>
              </a:rPr>
              <a:t>Triangle Positioning:</a:t>
            </a:r>
            <a:br>
              <a:rPr lang="en-US" sz="2100" dirty="0" smtClean="0">
                <a:latin typeface="Tahoma" panose="020B0604030504040204" pitchFamily="34" charset="0"/>
                <a:ea typeface="Tahoma" panose="020B0604030504040204" pitchFamily="34" charset="0"/>
                <a:cs typeface="Tahoma" panose="020B0604030504040204" pitchFamily="34" charset="0"/>
              </a:rPr>
            </a:br>
            <a:r>
              <a:rPr lang="en-US" sz="2100" dirty="0" smtClean="0">
                <a:latin typeface="Tahoma" panose="020B0604030504040204" pitchFamily="34" charset="0"/>
                <a:ea typeface="Tahoma" panose="020B0604030504040204" pitchFamily="34" charset="0"/>
                <a:cs typeface="Tahoma" panose="020B0604030504040204" pitchFamily="34" charset="0"/>
              </a:rPr>
              <a:t> </a:t>
            </a:r>
          </a:p>
          <a:p>
            <a:pPr eaLnBrk="1" hangingPunct="1">
              <a:lnSpc>
                <a:spcPct val="80000"/>
              </a:lnSpc>
              <a:buClr>
                <a:schemeClr val="tx1"/>
              </a:buClr>
            </a:pPr>
            <a:r>
              <a:rPr lang="en-US" sz="2100" dirty="0" smtClean="0">
                <a:latin typeface="Tahoma" panose="020B0604030504040204" pitchFamily="34" charset="0"/>
                <a:ea typeface="Tahoma" panose="020B0604030504040204" pitchFamily="34" charset="0"/>
                <a:cs typeface="Tahoma" panose="020B0604030504040204" pitchFamily="34" charset="0"/>
              </a:rPr>
              <a:t>Frequently used position in healthcare/social service </a:t>
            </a:r>
            <a:br>
              <a:rPr lang="en-US" sz="2100" dirty="0" smtClean="0">
                <a:latin typeface="Tahoma" panose="020B0604030504040204" pitchFamily="34" charset="0"/>
                <a:ea typeface="Tahoma" panose="020B0604030504040204" pitchFamily="34" charset="0"/>
                <a:cs typeface="Tahoma" panose="020B0604030504040204" pitchFamily="34" charset="0"/>
              </a:rPr>
            </a:br>
            <a:r>
              <a:rPr lang="en-US" sz="2100" dirty="0" smtClean="0">
                <a:latin typeface="Tahoma" panose="020B0604030504040204" pitchFamily="34" charset="0"/>
                <a:ea typeface="Tahoma" panose="020B0604030504040204" pitchFamily="34" charset="0"/>
                <a:cs typeface="Tahoma" panose="020B0604030504040204" pitchFamily="34" charset="0"/>
              </a:rPr>
              <a:t>settings.</a:t>
            </a:r>
          </a:p>
          <a:p>
            <a:pPr eaLnBrk="1" hangingPunct="1">
              <a:lnSpc>
                <a:spcPct val="80000"/>
              </a:lnSpc>
              <a:buClr>
                <a:schemeClr val="tx1"/>
              </a:buClr>
            </a:pPr>
            <a:r>
              <a:rPr lang="en-US" sz="2100" dirty="0" smtClean="0">
                <a:latin typeface="Tahoma" panose="020B0604030504040204" pitchFamily="34" charset="0"/>
                <a:ea typeface="Tahoma" panose="020B0604030504040204" pitchFamily="34" charset="0"/>
                <a:cs typeface="Tahoma" panose="020B0604030504040204" pitchFamily="34" charset="0"/>
              </a:rPr>
              <a:t>Allows provider &amp; patient to look at interpreter </a:t>
            </a:r>
            <a:br>
              <a:rPr lang="en-US" sz="2100" dirty="0" smtClean="0">
                <a:latin typeface="Tahoma" panose="020B0604030504040204" pitchFamily="34" charset="0"/>
                <a:ea typeface="Tahoma" panose="020B0604030504040204" pitchFamily="34" charset="0"/>
                <a:cs typeface="Tahoma" panose="020B0604030504040204" pitchFamily="34" charset="0"/>
              </a:rPr>
            </a:br>
            <a:r>
              <a:rPr lang="en-US" sz="2100" dirty="0" smtClean="0">
                <a:latin typeface="Tahoma" panose="020B0604030504040204" pitchFamily="34" charset="0"/>
                <a:ea typeface="Tahoma" panose="020B0604030504040204" pitchFamily="34" charset="0"/>
                <a:cs typeface="Tahoma" panose="020B0604030504040204" pitchFamily="34" charset="0"/>
              </a:rPr>
              <a:t>when they speak.</a:t>
            </a:r>
          </a:p>
          <a:p>
            <a:pPr eaLnBrk="1" hangingPunct="1">
              <a:lnSpc>
                <a:spcPct val="80000"/>
              </a:lnSpc>
              <a:buClr>
                <a:schemeClr val="tx1"/>
              </a:buClr>
            </a:pPr>
            <a:r>
              <a:rPr lang="en-US" sz="2100" dirty="0" smtClean="0">
                <a:latin typeface="Tahoma" panose="020B0604030504040204" pitchFamily="34" charset="0"/>
                <a:ea typeface="Tahoma" panose="020B0604030504040204" pitchFamily="34" charset="0"/>
                <a:cs typeface="Tahoma" panose="020B0604030504040204" pitchFamily="34" charset="0"/>
              </a:rPr>
              <a:t>Interpreter becomes the center of the session.</a:t>
            </a:r>
          </a:p>
          <a:p>
            <a:pPr eaLnBrk="1" hangingPunct="1">
              <a:lnSpc>
                <a:spcPct val="80000"/>
              </a:lnSpc>
              <a:buClr>
                <a:schemeClr val="tx1"/>
              </a:buClr>
            </a:pPr>
            <a:r>
              <a:rPr lang="en-US" sz="2100" dirty="0" smtClean="0">
                <a:latin typeface="Tahoma" panose="020B0604030504040204" pitchFamily="34" charset="0"/>
                <a:ea typeface="Tahoma" panose="020B0604030504040204" pitchFamily="34" charset="0"/>
                <a:cs typeface="Tahoma" panose="020B0604030504040204" pitchFamily="34" charset="0"/>
              </a:rPr>
              <a:t>Provider &amp; patient misses important non-verbal queues.</a:t>
            </a:r>
          </a:p>
          <a:p>
            <a:pPr eaLnBrk="1" hangingPunct="1">
              <a:lnSpc>
                <a:spcPct val="80000"/>
              </a:lnSpc>
              <a:buClr>
                <a:schemeClr val="tx1"/>
              </a:buClr>
            </a:pPr>
            <a:r>
              <a:rPr lang="en-US" sz="2100" dirty="0" smtClean="0">
                <a:latin typeface="Tahoma" panose="020B0604030504040204" pitchFamily="34" charset="0"/>
                <a:ea typeface="Tahoma" panose="020B0604030504040204" pitchFamily="34" charset="0"/>
                <a:cs typeface="Tahoma" panose="020B0604030504040204" pitchFamily="34" charset="0"/>
              </a:rPr>
              <a:t>Provider patient fail to develop primary relationship.</a:t>
            </a:r>
            <a:endParaRPr lang="vi-VN" sz="21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pPr>
            <a:endParaRPr lang="vi-VN" sz="1500" b="1"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buClr>
                <a:schemeClr val="tx1"/>
              </a:buClr>
              <a:buFont typeface="Wingdings" pitchFamily="2" charset="2"/>
              <a:buNone/>
            </a:pPr>
            <a:r>
              <a:rPr lang="vi-VN" sz="1500" dirty="0" smtClean="0">
                <a:latin typeface="Tahoma" panose="020B0604030504040204" pitchFamily="34" charset="0"/>
                <a:ea typeface="Tahoma" panose="020B0604030504040204" pitchFamily="34" charset="0"/>
                <a:cs typeface="Tahoma" panose="020B0604030504040204" pitchFamily="34" charset="0"/>
              </a:rPr>
              <a:t>Source: Katharine Allen</a:t>
            </a:r>
            <a:endParaRPr lang="en-US" sz="15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80000"/>
              </a:lnSpc>
              <a:buClr>
                <a:schemeClr val="tx1"/>
              </a:buClr>
            </a:pPr>
            <a:endParaRPr lang="en-US" sz="1500" dirty="0" smtClean="0">
              <a:latin typeface="Myriad Pro Cond" charset="0"/>
            </a:endParaRPr>
          </a:p>
        </p:txBody>
      </p:sp>
      <p:sp>
        <p:nvSpPr>
          <p:cNvPr id="30726" name="Oval 3"/>
          <p:cNvSpPr>
            <a:spLocks noChangeArrowheads="1"/>
          </p:cNvSpPr>
          <p:nvPr/>
        </p:nvSpPr>
        <p:spPr bwMode="auto">
          <a:xfrm>
            <a:off x="4724400" y="1524000"/>
            <a:ext cx="1524000" cy="914400"/>
          </a:xfrm>
          <a:prstGeom prst="ellipse">
            <a:avLst/>
          </a:prstGeom>
          <a:solidFill>
            <a:srgbClr val="FDB35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Provider</a:t>
            </a:r>
          </a:p>
        </p:txBody>
      </p:sp>
      <p:sp>
        <p:nvSpPr>
          <p:cNvPr id="30727" name="Oval 4"/>
          <p:cNvSpPr>
            <a:spLocks noChangeArrowheads="1"/>
          </p:cNvSpPr>
          <p:nvPr/>
        </p:nvSpPr>
        <p:spPr bwMode="auto">
          <a:xfrm>
            <a:off x="4724400" y="5105400"/>
            <a:ext cx="1447800" cy="914400"/>
          </a:xfrm>
          <a:prstGeom prst="ellipse">
            <a:avLst/>
          </a:prstGeom>
          <a:solidFill>
            <a:srgbClr val="F6CDF7"/>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Patient</a:t>
            </a:r>
          </a:p>
        </p:txBody>
      </p:sp>
      <p:sp>
        <p:nvSpPr>
          <p:cNvPr id="30728" name="Oval 5"/>
          <p:cNvSpPr>
            <a:spLocks noChangeArrowheads="1"/>
          </p:cNvSpPr>
          <p:nvPr/>
        </p:nvSpPr>
        <p:spPr bwMode="auto">
          <a:xfrm>
            <a:off x="7239000" y="3276600"/>
            <a:ext cx="16002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Interpreter</a:t>
            </a:r>
          </a:p>
        </p:txBody>
      </p:sp>
      <p:sp>
        <p:nvSpPr>
          <p:cNvPr id="30729" name="Line 6"/>
          <p:cNvSpPr>
            <a:spLocks noChangeShapeType="1"/>
          </p:cNvSpPr>
          <p:nvPr/>
        </p:nvSpPr>
        <p:spPr bwMode="auto">
          <a:xfrm>
            <a:off x="6096000" y="2286000"/>
            <a:ext cx="1371600" cy="1143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0" name="Line 7"/>
          <p:cNvSpPr>
            <a:spLocks noChangeShapeType="1"/>
          </p:cNvSpPr>
          <p:nvPr/>
        </p:nvSpPr>
        <p:spPr bwMode="auto">
          <a:xfrm>
            <a:off x="5486400" y="2514600"/>
            <a:ext cx="0" cy="2590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1" name="Line 8"/>
          <p:cNvSpPr>
            <a:spLocks noChangeShapeType="1"/>
          </p:cNvSpPr>
          <p:nvPr/>
        </p:nvSpPr>
        <p:spPr bwMode="auto">
          <a:xfrm flipV="1">
            <a:off x="6172200" y="4114800"/>
            <a:ext cx="15240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2" name="Rectangle 9"/>
          <p:cNvSpPr>
            <a:spLocks noGrp="1" noChangeArrowheads="1"/>
          </p:cNvSpPr>
          <p:nvPr>
            <p:ph type="title"/>
          </p:nvPr>
        </p:nvSpPr>
        <p:spPr>
          <a:xfrm>
            <a:off x="457200" y="228601"/>
            <a:ext cx="8229600" cy="685800"/>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Positioning choices: triangle</a:t>
            </a:r>
          </a:p>
        </p:txBody>
      </p:sp>
      <p:sp>
        <p:nvSpPr>
          <p:cNvPr id="2" name="TextBox 1"/>
          <p:cNvSpPr txBox="1"/>
          <p:nvPr/>
        </p:nvSpPr>
        <p:spPr>
          <a:xfrm>
            <a:off x="6781800" y="1238250"/>
            <a:ext cx="1981200" cy="1200150"/>
          </a:xfrm>
          <a:prstGeom prst="rect">
            <a:avLst/>
          </a:prstGeom>
          <a:solidFill>
            <a:schemeClr val="bg1">
              <a:lumMod val="85000"/>
            </a:schemeClr>
          </a:solidFill>
          <a:ln>
            <a:solidFill>
              <a:schemeClr val="tx1"/>
            </a:solidFill>
            <a:prstDash val="sysDash"/>
          </a:ln>
        </p:spPr>
        <p:txBody>
          <a:bodyPr>
            <a:spAutoFit/>
          </a:bodyPr>
          <a:lstStyle/>
          <a:p>
            <a:pPr>
              <a:defRPr/>
            </a:pPr>
            <a:r>
              <a:rPr lang="en-US" dirty="0"/>
              <a:t>For spoken languages via video, this is best arrangement</a:t>
            </a:r>
            <a:r>
              <a:rPr lang="en-US" dirty="0" smtClean="0"/>
              <a:t>. BT</a:t>
            </a:r>
            <a:endParaRPr lang="en-US" dirty="0"/>
          </a:p>
        </p:txBody>
      </p:sp>
      <p:sp>
        <p:nvSpPr>
          <p:cNvPr id="3" name="Date Placeholder 2"/>
          <p:cNvSpPr>
            <a:spLocks noGrp="1"/>
          </p:cNvSpPr>
          <p:nvPr>
            <p:ph type="dt" sz="half" idx="10"/>
          </p:nvPr>
        </p:nvSpPr>
        <p:spPr/>
        <p:txBody>
          <a:bodyPr/>
          <a:lstStyle/>
          <a:p>
            <a:pPr>
              <a:defRPr/>
            </a:pPr>
            <a:r>
              <a:rPr lang="en-US" smtClean="0"/>
              <a:t>2016</a:t>
            </a:r>
            <a:endParaRPr lang="en-US" altLang="en-US" dirty="0"/>
          </a:p>
        </p:txBody>
      </p:sp>
      <p:sp>
        <p:nvSpPr>
          <p:cNvPr id="15" name="Rectangle 14"/>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3808D3D-7455-4548-AA0D-4F2FD8CF5FD0}" type="slidenum">
              <a:rPr lang="en-US" altLang="en-US" smtClean="0">
                <a:latin typeface="Garamond" pitchFamily="18" charset="0"/>
              </a:rPr>
              <a:pPr eaLnBrk="1" hangingPunct="1"/>
              <a:t>35</a:t>
            </a:fld>
            <a:endParaRPr lang="en-US" altLang="en-US" smtClean="0">
              <a:latin typeface="Garamond" pitchFamily="18" charset="0"/>
            </a:endParaRPr>
          </a:p>
        </p:txBody>
      </p:sp>
      <p:sp>
        <p:nvSpPr>
          <p:cNvPr id="31749" name="Rectangle 2"/>
          <p:cNvSpPr>
            <a:spLocks noGrp="1" noChangeArrowheads="1"/>
          </p:cNvSpPr>
          <p:nvPr>
            <p:ph type="body" idx="1"/>
          </p:nvPr>
        </p:nvSpPr>
        <p:spPr>
          <a:xfrm>
            <a:off x="685800" y="1219200"/>
            <a:ext cx="4191000" cy="4983163"/>
          </a:xfrm>
        </p:spPr>
        <p:txBody>
          <a:bodyPr/>
          <a:lstStyle/>
          <a:p>
            <a:pPr eaLnBrk="1" hangingPunct="1">
              <a:lnSpc>
                <a:spcPct val="90000"/>
              </a:lnSpc>
            </a:pPr>
            <a:r>
              <a:rPr lang="en-US" sz="2800" dirty="0" smtClean="0">
                <a:latin typeface="Tahoma" panose="020B0604030504040204" pitchFamily="34" charset="0"/>
                <a:ea typeface="Tahoma" panose="020B0604030504040204" pitchFamily="34" charset="0"/>
                <a:cs typeface="Tahoma" panose="020B0604030504040204" pitchFamily="34" charset="0"/>
              </a:rPr>
              <a:t>Provider can look and </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speak directly to the </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patient.</a:t>
            </a:r>
          </a:p>
          <a:p>
            <a:pPr eaLnBrk="1" hangingPunct="1">
              <a:lnSpc>
                <a:spcPct val="90000"/>
              </a:lnSpc>
            </a:pPr>
            <a:r>
              <a:rPr lang="en-US" sz="2800" dirty="0" smtClean="0">
                <a:latin typeface="Tahoma" panose="020B0604030504040204" pitchFamily="34" charset="0"/>
                <a:ea typeface="Tahoma" panose="020B0604030504040204" pitchFamily="34" charset="0"/>
                <a:cs typeface="Tahoma" panose="020B0604030504040204" pitchFamily="34" charset="0"/>
              </a:rPr>
              <a:t>Patient may look at provider or </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interpreter when speaking.</a:t>
            </a:r>
          </a:p>
          <a:p>
            <a:pPr eaLnBrk="1" hangingPunct="1">
              <a:lnSpc>
                <a:spcPct val="90000"/>
              </a:lnSpc>
            </a:pPr>
            <a:r>
              <a:rPr lang="en-US" sz="2800" dirty="0" smtClean="0">
                <a:latin typeface="Tahoma" panose="020B0604030504040204" pitchFamily="34" charset="0"/>
                <a:ea typeface="Tahoma" panose="020B0604030504040204" pitchFamily="34" charset="0"/>
                <a:cs typeface="Tahoma" panose="020B0604030504040204" pitchFamily="34" charset="0"/>
              </a:rPr>
              <a:t>Patient may feel intimidated with</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the feeling of two against one.</a:t>
            </a:r>
            <a:endParaRPr lang="vi-VN" sz="28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90000"/>
              </a:lnSpc>
              <a:buFont typeface="Wingdings" pitchFamily="2" charset="2"/>
              <a:buNone/>
            </a:pPr>
            <a:r>
              <a:rPr lang="en-US" sz="1700" dirty="0" smtClean="0">
                <a:latin typeface="Tahoma" panose="020B0604030504040204" pitchFamily="34" charset="0"/>
                <a:ea typeface="Tahoma" panose="020B0604030504040204" pitchFamily="34" charset="0"/>
                <a:cs typeface="Tahoma" panose="020B0604030504040204" pitchFamily="34" charset="0"/>
              </a:rPr>
              <a:t>S</a:t>
            </a:r>
            <a:r>
              <a:rPr lang="vi-VN" sz="1700" dirty="0" smtClean="0">
                <a:latin typeface="Tahoma" panose="020B0604030504040204" pitchFamily="34" charset="0"/>
                <a:ea typeface="Tahoma" panose="020B0604030504040204" pitchFamily="34" charset="0"/>
                <a:cs typeface="Tahoma" panose="020B0604030504040204" pitchFamily="34" charset="0"/>
              </a:rPr>
              <a:t>ource: Katharine Allen</a:t>
            </a:r>
            <a:endParaRPr lang="en-US" sz="1700" dirty="0" smtClean="0">
              <a:latin typeface="Tahoma" panose="020B0604030504040204" pitchFamily="34" charset="0"/>
              <a:ea typeface="Tahoma" panose="020B0604030504040204" pitchFamily="34" charset="0"/>
              <a:cs typeface="Tahoma" panose="020B0604030504040204" pitchFamily="34" charset="0"/>
            </a:endParaRPr>
          </a:p>
          <a:p>
            <a:pPr eaLnBrk="1" hangingPunct="1">
              <a:lnSpc>
                <a:spcPct val="90000"/>
              </a:lnSpc>
            </a:pPr>
            <a:endParaRPr lang="vi-VN" sz="1700" dirty="0" smtClean="0">
              <a:latin typeface="Myriad Pro Cond" charset="0"/>
            </a:endParaRPr>
          </a:p>
          <a:p>
            <a:pPr eaLnBrk="1" hangingPunct="1">
              <a:lnSpc>
                <a:spcPct val="90000"/>
              </a:lnSpc>
            </a:pPr>
            <a:endParaRPr lang="vi-VN" sz="2500" b="1" dirty="0" smtClean="0">
              <a:latin typeface="Myriad Pro Cond" charset="0"/>
            </a:endParaRPr>
          </a:p>
        </p:txBody>
      </p:sp>
      <p:sp>
        <p:nvSpPr>
          <p:cNvPr id="31750" name="Line 3"/>
          <p:cNvSpPr>
            <a:spLocks noChangeShapeType="1"/>
          </p:cNvSpPr>
          <p:nvPr/>
        </p:nvSpPr>
        <p:spPr bwMode="auto">
          <a:xfrm>
            <a:off x="6172200" y="2590800"/>
            <a:ext cx="609600" cy="3124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Line 4"/>
          <p:cNvSpPr>
            <a:spLocks noChangeShapeType="1"/>
          </p:cNvSpPr>
          <p:nvPr/>
        </p:nvSpPr>
        <p:spPr bwMode="auto">
          <a:xfrm flipH="1">
            <a:off x="6705600" y="2514600"/>
            <a:ext cx="381000" cy="3200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2" name="Oval 5"/>
          <p:cNvSpPr>
            <a:spLocks noChangeArrowheads="1"/>
          </p:cNvSpPr>
          <p:nvPr/>
        </p:nvSpPr>
        <p:spPr bwMode="auto">
          <a:xfrm>
            <a:off x="6096000" y="5562600"/>
            <a:ext cx="1295400" cy="914400"/>
          </a:xfrm>
          <a:prstGeom prst="ellipse">
            <a:avLst/>
          </a:prstGeom>
          <a:solidFill>
            <a:srgbClr val="F6CDF7"/>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Patient</a:t>
            </a:r>
          </a:p>
        </p:txBody>
      </p:sp>
      <p:sp>
        <p:nvSpPr>
          <p:cNvPr id="31753" name="Oval 6"/>
          <p:cNvSpPr>
            <a:spLocks noChangeArrowheads="1"/>
          </p:cNvSpPr>
          <p:nvPr/>
        </p:nvSpPr>
        <p:spPr bwMode="auto">
          <a:xfrm>
            <a:off x="5181600" y="1600200"/>
            <a:ext cx="1371600" cy="990600"/>
          </a:xfrm>
          <a:prstGeom prst="ellipse">
            <a:avLst/>
          </a:prstGeom>
          <a:solidFill>
            <a:srgbClr val="FDB35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t>Provider</a:t>
            </a:r>
          </a:p>
        </p:txBody>
      </p:sp>
      <p:sp>
        <p:nvSpPr>
          <p:cNvPr id="31754" name="Oval 7"/>
          <p:cNvSpPr>
            <a:spLocks noChangeArrowheads="1"/>
          </p:cNvSpPr>
          <p:nvPr/>
        </p:nvSpPr>
        <p:spPr bwMode="auto">
          <a:xfrm>
            <a:off x="6553200" y="1600200"/>
            <a:ext cx="1447800" cy="990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t>Interpreter</a:t>
            </a:r>
          </a:p>
        </p:txBody>
      </p:sp>
      <p:sp>
        <p:nvSpPr>
          <p:cNvPr id="31755" name="Text Box 8"/>
          <p:cNvSpPr txBox="1">
            <a:spLocks noChangeArrowheads="1"/>
          </p:cNvSpPr>
          <p:nvPr/>
        </p:nvSpPr>
        <p:spPr bwMode="auto">
          <a:xfrm>
            <a:off x="609600" y="304800"/>
            <a:ext cx="701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800" dirty="0">
                <a:solidFill>
                  <a:schemeClr val="tx2"/>
                </a:solidFill>
              </a:rPr>
              <a:t>Positioning choices: Interpreter next to provider</a:t>
            </a:r>
          </a:p>
        </p:txBody>
      </p:sp>
      <p:sp>
        <p:nvSpPr>
          <p:cNvPr id="2" name="TextBox 1"/>
          <p:cNvSpPr txBox="1"/>
          <p:nvPr/>
        </p:nvSpPr>
        <p:spPr>
          <a:xfrm>
            <a:off x="4419600" y="3810000"/>
            <a:ext cx="1676400" cy="1477328"/>
          </a:xfrm>
          <a:prstGeom prst="rect">
            <a:avLst/>
          </a:prstGeom>
          <a:solidFill>
            <a:schemeClr val="bg1">
              <a:lumMod val="85000"/>
            </a:schemeClr>
          </a:solidFill>
          <a:ln>
            <a:solidFill>
              <a:schemeClr val="tx1"/>
            </a:solidFill>
            <a:prstDash val="sysDot"/>
          </a:ln>
        </p:spPr>
        <p:txBody>
          <a:bodyPr>
            <a:spAutoFit/>
          </a:bodyPr>
          <a:lstStyle/>
          <a:p>
            <a:pPr>
              <a:defRPr/>
            </a:pPr>
            <a:r>
              <a:rPr lang="en-US" dirty="0">
                <a:latin typeface="Tahoma" panose="020B0604030504040204" pitchFamily="34" charset="0"/>
                <a:ea typeface="Tahoma" panose="020B0604030504040204" pitchFamily="34" charset="0"/>
                <a:cs typeface="Tahoma" panose="020B0604030504040204" pitchFamily="34" charset="0"/>
              </a:rPr>
              <a:t>For ASL via video, this is best arrangement</a:t>
            </a:r>
            <a:r>
              <a:rPr lang="en-US" dirty="0" smtClean="0">
                <a:latin typeface="Tahoma" panose="020B0604030504040204" pitchFamily="34" charset="0"/>
                <a:ea typeface="Tahoma" panose="020B0604030504040204" pitchFamily="34" charset="0"/>
                <a:cs typeface="Tahoma" panose="020B0604030504040204" pitchFamily="34" charset="0"/>
              </a:rPr>
              <a:t>. BT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Date Placeholder 2"/>
          <p:cNvSpPr>
            <a:spLocks noGrp="1"/>
          </p:cNvSpPr>
          <p:nvPr>
            <p:ph type="dt" sz="half" idx="10"/>
          </p:nvPr>
        </p:nvSpPr>
        <p:spPr/>
        <p:txBody>
          <a:bodyPr/>
          <a:lstStyle/>
          <a:p>
            <a:pPr>
              <a:defRPr/>
            </a:pPr>
            <a:r>
              <a:rPr lang="en-US" smtClean="0"/>
              <a:t>2016</a:t>
            </a:r>
            <a:endParaRPr lang="en-US" altLang="en-US" dirty="0"/>
          </a:p>
        </p:txBody>
      </p:sp>
      <p:sp>
        <p:nvSpPr>
          <p:cNvPr id="14" name="Rectangle 13"/>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F9C02D5-2F78-43CC-A756-B56AE8977EC9}" type="slidenum">
              <a:rPr lang="en-US" altLang="en-US" smtClean="0">
                <a:latin typeface="Garamond" pitchFamily="18" charset="0"/>
              </a:rPr>
              <a:pPr eaLnBrk="1" hangingPunct="1"/>
              <a:t>36</a:t>
            </a:fld>
            <a:endParaRPr lang="en-US" altLang="en-US" smtClean="0">
              <a:latin typeface="Garamond" pitchFamily="18" charset="0"/>
            </a:endParaRPr>
          </a:p>
        </p:txBody>
      </p:sp>
      <p:sp>
        <p:nvSpPr>
          <p:cNvPr id="32773" name="Rectangle 2"/>
          <p:cNvSpPr>
            <a:spLocks noGrp="1" noChangeArrowheads="1"/>
          </p:cNvSpPr>
          <p:nvPr>
            <p:ph type="body" idx="1"/>
          </p:nvPr>
        </p:nvSpPr>
        <p:spPr>
          <a:xfrm>
            <a:off x="609600" y="2743200"/>
            <a:ext cx="3429000" cy="3124200"/>
          </a:xfrm>
        </p:spPr>
        <p:txBody>
          <a:bodyPr/>
          <a:lstStyle/>
          <a:p>
            <a:pPr eaLnBrk="1" hangingPunct="1">
              <a:lnSpc>
                <a:spcPct val="90000"/>
              </a:lnSpc>
              <a:buClr>
                <a:schemeClr val="tx1"/>
              </a:buClr>
            </a:pPr>
            <a:r>
              <a:rPr lang="en-US" sz="1800" dirty="0" smtClean="0">
                <a:latin typeface="Tahoma" panose="020B0604030504040204" pitchFamily="34" charset="0"/>
                <a:ea typeface="Tahoma" panose="020B0604030504040204" pitchFamily="34" charset="0"/>
                <a:cs typeface="Tahoma" panose="020B0604030504040204" pitchFamily="34" charset="0"/>
              </a:rPr>
              <a:t>Provider can look and speak directly to patient.</a:t>
            </a:r>
          </a:p>
          <a:p>
            <a:pPr eaLnBrk="1" hangingPunct="1">
              <a:lnSpc>
                <a:spcPct val="90000"/>
              </a:lnSpc>
              <a:buClr>
                <a:schemeClr val="tx1"/>
              </a:buClr>
            </a:pPr>
            <a:r>
              <a:rPr lang="en-US" sz="1800" dirty="0" smtClean="0">
                <a:latin typeface="Tahoma" panose="020B0604030504040204" pitchFamily="34" charset="0"/>
                <a:ea typeface="Tahoma" panose="020B0604030504040204" pitchFamily="34" charset="0"/>
                <a:cs typeface="Tahoma" panose="020B0604030504040204" pitchFamily="34" charset="0"/>
              </a:rPr>
              <a:t>Patient is more likely to look at the provider when speaking.</a:t>
            </a:r>
          </a:p>
          <a:p>
            <a:pPr eaLnBrk="1" hangingPunct="1">
              <a:lnSpc>
                <a:spcPct val="90000"/>
              </a:lnSpc>
              <a:buClr>
                <a:schemeClr val="tx1"/>
              </a:buClr>
            </a:pPr>
            <a:r>
              <a:rPr lang="en-US" sz="1800" dirty="0" smtClean="0">
                <a:latin typeface="Tahoma" panose="020B0604030504040204" pitchFamily="34" charset="0"/>
                <a:ea typeface="Tahoma" panose="020B0604030504040204" pitchFamily="34" charset="0"/>
                <a:cs typeface="Tahoma" panose="020B0604030504040204" pitchFamily="34" charset="0"/>
              </a:rPr>
              <a:t>Patient may feel supported during the visit.</a:t>
            </a:r>
          </a:p>
          <a:p>
            <a:pPr eaLnBrk="1" hangingPunct="1">
              <a:lnSpc>
                <a:spcPct val="90000"/>
              </a:lnSpc>
              <a:buClr>
                <a:schemeClr val="tx1"/>
              </a:buClr>
            </a:pPr>
            <a:r>
              <a:rPr lang="en-US" sz="1800" dirty="0" smtClean="0">
                <a:latin typeface="Tahoma" panose="020B0604030504040204" pitchFamily="34" charset="0"/>
                <a:ea typeface="Tahoma" panose="020B0604030504040204" pitchFamily="34" charset="0"/>
                <a:cs typeface="Tahoma" panose="020B0604030504040204" pitchFamily="34" charset="0"/>
              </a:rPr>
              <a:t>Patient more likely to develop primary </a:t>
            </a:r>
            <a:br>
              <a:rPr lang="en-US" sz="1800" dirty="0" smtClean="0">
                <a:latin typeface="Tahoma" panose="020B0604030504040204" pitchFamily="34" charset="0"/>
                <a:ea typeface="Tahoma" panose="020B0604030504040204" pitchFamily="34" charset="0"/>
                <a:cs typeface="Tahoma" panose="020B0604030504040204" pitchFamily="34" charset="0"/>
              </a:rPr>
            </a:br>
            <a:r>
              <a:rPr lang="en-US" sz="1800" dirty="0" smtClean="0">
                <a:latin typeface="Tahoma" panose="020B0604030504040204" pitchFamily="34" charset="0"/>
                <a:ea typeface="Tahoma" panose="020B0604030504040204" pitchFamily="34" charset="0"/>
                <a:cs typeface="Tahoma" panose="020B0604030504040204" pitchFamily="34" charset="0"/>
              </a:rPr>
              <a:t>relationship with provider.</a:t>
            </a:r>
          </a:p>
        </p:txBody>
      </p:sp>
      <p:sp>
        <p:nvSpPr>
          <p:cNvPr id="32774" name="Oval 3"/>
          <p:cNvSpPr>
            <a:spLocks noChangeArrowheads="1"/>
          </p:cNvSpPr>
          <p:nvPr/>
        </p:nvSpPr>
        <p:spPr bwMode="auto">
          <a:xfrm>
            <a:off x="4191000" y="2590800"/>
            <a:ext cx="1600200" cy="762000"/>
          </a:xfrm>
          <a:prstGeom prst="ellipse">
            <a:avLst/>
          </a:prstGeom>
          <a:solidFill>
            <a:srgbClr val="F6CDF7"/>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Patient</a:t>
            </a:r>
          </a:p>
        </p:txBody>
      </p:sp>
      <p:sp>
        <p:nvSpPr>
          <p:cNvPr id="32775" name="Oval 4"/>
          <p:cNvSpPr>
            <a:spLocks noChangeArrowheads="1"/>
          </p:cNvSpPr>
          <p:nvPr/>
        </p:nvSpPr>
        <p:spPr bwMode="auto">
          <a:xfrm>
            <a:off x="4191000" y="3352800"/>
            <a:ext cx="16002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Interpreter</a:t>
            </a:r>
          </a:p>
        </p:txBody>
      </p:sp>
      <p:sp>
        <p:nvSpPr>
          <p:cNvPr id="32776" name="Oval 5"/>
          <p:cNvSpPr>
            <a:spLocks noChangeArrowheads="1"/>
          </p:cNvSpPr>
          <p:nvPr/>
        </p:nvSpPr>
        <p:spPr bwMode="auto">
          <a:xfrm>
            <a:off x="7391400" y="2971800"/>
            <a:ext cx="1600200" cy="914400"/>
          </a:xfrm>
          <a:prstGeom prst="ellipse">
            <a:avLst/>
          </a:prstGeom>
          <a:solidFill>
            <a:srgbClr val="FDB35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Provider</a:t>
            </a:r>
          </a:p>
        </p:txBody>
      </p:sp>
      <p:sp>
        <p:nvSpPr>
          <p:cNvPr id="32777" name="Line 6"/>
          <p:cNvSpPr>
            <a:spLocks noChangeShapeType="1"/>
          </p:cNvSpPr>
          <p:nvPr/>
        </p:nvSpPr>
        <p:spPr bwMode="auto">
          <a:xfrm>
            <a:off x="5791200" y="3048000"/>
            <a:ext cx="16764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8" name="Line 7"/>
          <p:cNvSpPr>
            <a:spLocks noChangeShapeType="1"/>
          </p:cNvSpPr>
          <p:nvPr/>
        </p:nvSpPr>
        <p:spPr bwMode="auto">
          <a:xfrm flipV="1">
            <a:off x="5791200" y="3505200"/>
            <a:ext cx="16002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9" name="Text Box 8"/>
          <p:cNvSpPr txBox="1">
            <a:spLocks noChangeArrowheads="1"/>
          </p:cNvSpPr>
          <p:nvPr/>
        </p:nvSpPr>
        <p:spPr bwMode="auto">
          <a:xfrm>
            <a:off x="304800" y="5486400"/>
            <a:ext cx="4038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vi-VN" dirty="0">
                <a:latin typeface="Tahoma" panose="020B0604030504040204" pitchFamily="34" charset="0"/>
                <a:ea typeface="Tahoma" panose="020B0604030504040204" pitchFamily="34" charset="0"/>
                <a:cs typeface="Tahoma" panose="020B0604030504040204" pitchFamily="34" charset="0"/>
              </a:rPr>
              <a:t>Source: Katharine Allen</a:t>
            </a:r>
            <a:endParaRPr lang="en-US" dirty="0">
              <a:latin typeface="Tahoma" panose="020B0604030504040204" pitchFamily="34" charset="0"/>
              <a:ea typeface="Tahoma" panose="020B0604030504040204" pitchFamily="34" charset="0"/>
              <a:cs typeface="Tahoma" panose="020B0604030504040204" pitchFamily="34" charset="0"/>
            </a:endParaRPr>
          </a:p>
          <a:p>
            <a:pPr>
              <a:spcBef>
                <a:spcPct val="50000"/>
              </a:spcBef>
            </a:pPr>
            <a:endParaRPr lang="en-US" sz="2400" dirty="0">
              <a:latin typeface="Times New Roman" pitchFamily="18" charset="0"/>
            </a:endParaRPr>
          </a:p>
        </p:txBody>
      </p:sp>
      <p:sp>
        <p:nvSpPr>
          <p:cNvPr id="32780" name="Rectangle 9"/>
          <p:cNvSpPr>
            <a:spLocks noGrp="1" noChangeArrowheads="1"/>
          </p:cNvSpPr>
          <p:nvPr>
            <p:ph type="title"/>
          </p:nvPr>
        </p:nvSpPr>
        <p:spPr>
          <a:xfrm>
            <a:off x="685800" y="533400"/>
            <a:ext cx="7086600" cy="1371600"/>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Positioning choices: Interpreter next to patient</a:t>
            </a:r>
          </a:p>
        </p:txBody>
      </p:sp>
      <p:sp>
        <p:nvSpPr>
          <p:cNvPr id="32781" name="Text Box 11"/>
          <p:cNvSpPr txBox="1">
            <a:spLocks noChangeArrowheads="1"/>
          </p:cNvSpPr>
          <p:nvPr/>
        </p:nvSpPr>
        <p:spPr bwMode="auto">
          <a:xfrm>
            <a:off x="3962400" y="4343400"/>
            <a:ext cx="51816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dirty="0">
                <a:latin typeface="Tahoma" panose="020B0604030504040204" pitchFamily="34" charset="0"/>
                <a:ea typeface="Tahoma" panose="020B0604030504040204" pitchFamily="34" charset="0"/>
                <a:cs typeface="Tahoma" panose="020B0604030504040204" pitchFamily="34" charset="0"/>
              </a:rPr>
              <a:t>NOTE: </a:t>
            </a:r>
            <a:r>
              <a:rPr lang="en-US" dirty="0">
                <a:latin typeface="Tahoma" panose="020B0604030504040204" pitchFamily="34" charset="0"/>
                <a:ea typeface="Tahoma" panose="020B0604030504040204" pitchFamily="34" charset="0"/>
                <a:cs typeface="Tahoma" panose="020B0604030504040204" pitchFamily="34" charset="0"/>
              </a:rPr>
              <a:t>Interpreter will need to use skills to keep provider and patient looking and speaking to each other.  Hand gestures, eye contact and verbal reminders can be used to encourage direct communication between the provider and patient.</a:t>
            </a:r>
          </a:p>
        </p:txBody>
      </p:sp>
      <p:sp>
        <p:nvSpPr>
          <p:cNvPr id="2" name="TextBox 1"/>
          <p:cNvSpPr txBox="1"/>
          <p:nvPr/>
        </p:nvSpPr>
        <p:spPr>
          <a:xfrm>
            <a:off x="6019800" y="2209800"/>
            <a:ext cx="2514600" cy="923330"/>
          </a:xfrm>
          <a:prstGeom prst="rect">
            <a:avLst/>
          </a:prstGeom>
          <a:noFill/>
        </p:spPr>
        <p:txBody>
          <a:bodyPr wrap="square" rtlCol="0">
            <a:spAutoFit/>
          </a:bodyPr>
          <a:lstStyle/>
          <a:p>
            <a:r>
              <a:rPr lang="en-US" dirty="0" smtClean="0"/>
              <a:t>(This idea came from whisper interpreting model.)</a:t>
            </a:r>
            <a:endParaRPr lang="en-US" dirty="0"/>
          </a:p>
        </p:txBody>
      </p:sp>
      <p:sp>
        <p:nvSpPr>
          <p:cNvPr id="3" name="Date Placeholder 2"/>
          <p:cNvSpPr>
            <a:spLocks noGrp="1"/>
          </p:cNvSpPr>
          <p:nvPr>
            <p:ph type="dt" sz="half" idx="10"/>
          </p:nvPr>
        </p:nvSpPr>
        <p:spPr/>
        <p:txBody>
          <a:bodyPr/>
          <a:lstStyle/>
          <a:p>
            <a:pPr>
              <a:defRPr/>
            </a:pPr>
            <a:r>
              <a:rPr lang="en-US" smtClean="0"/>
              <a:t>2016</a:t>
            </a:r>
            <a:endParaRPr lang="en-US"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5EA2F1E-F0FD-4210-B33B-4BC4DEDAB2CA}" type="slidenum">
              <a:rPr lang="en-US" altLang="en-US" smtClean="0">
                <a:solidFill>
                  <a:srgbClr val="000000"/>
                </a:solidFill>
                <a:latin typeface="Garamond" pitchFamily="18" charset="0"/>
              </a:rPr>
              <a:pPr eaLnBrk="1" hangingPunct="1"/>
              <a:t>37</a:t>
            </a:fld>
            <a:endParaRPr lang="en-US" altLang="en-US" smtClean="0">
              <a:solidFill>
                <a:srgbClr val="000000"/>
              </a:solidFill>
              <a:latin typeface="Garamond" pitchFamily="18" charset="0"/>
            </a:endParaRPr>
          </a:p>
        </p:txBody>
      </p:sp>
      <p:sp>
        <p:nvSpPr>
          <p:cNvPr id="33797" name="Rectangle 2"/>
          <p:cNvSpPr>
            <a:spLocks noGrp="1" noChangeArrowheads="1"/>
          </p:cNvSpPr>
          <p:nvPr>
            <p:ph type="title"/>
          </p:nvPr>
        </p:nvSpPr>
        <p:spPr>
          <a:xfrm>
            <a:off x="457200" y="277813"/>
            <a:ext cx="8153400" cy="2389187"/>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Determine the Interpreting Mode, </a:t>
            </a:r>
            <a:br>
              <a:rPr lang="en-US" sz="3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solidFill>
                  <a:schemeClr val="tx1"/>
                </a:solidFill>
                <a:latin typeface="Tahoma" panose="020B0604030504040204" pitchFamily="34" charset="0"/>
                <a:ea typeface="Tahoma" panose="020B0604030504040204" pitchFamily="34" charset="0"/>
                <a:cs typeface="Tahoma" panose="020B0604030504040204" pitchFamily="34" charset="0"/>
              </a:rPr>
              <a:t>Modes, or Ways, of Interpreting—the actual </a:t>
            </a:r>
            <a:r>
              <a:rPr lang="en-US" sz="2800" i="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skills</a:t>
            </a:r>
            <a:r>
              <a:rPr lang="en-US" sz="2800" dirty="0" smtClean="0">
                <a:solidFill>
                  <a:schemeClr val="tx1"/>
                </a:solidFill>
                <a:latin typeface="Tahoma" panose="020B0604030504040204" pitchFamily="34" charset="0"/>
                <a:ea typeface="Tahoma" panose="020B0604030504040204" pitchFamily="34" charset="0"/>
                <a:cs typeface="Tahoma" panose="020B0604030504040204" pitchFamily="34" charset="0"/>
              </a:rPr>
              <a:t> are tested in Part 2 of both exams—but for the written exam review what mode is best for what setting.</a:t>
            </a:r>
            <a:endParaRPr lang="en-US" sz="2800" dirty="0" smtClean="0">
              <a:solidFill>
                <a:schemeClr val="tx1"/>
              </a:solidFill>
            </a:endParaRPr>
          </a:p>
        </p:txBody>
      </p:sp>
      <p:sp>
        <p:nvSpPr>
          <p:cNvPr id="33798" name="Rectangle 3"/>
          <p:cNvSpPr>
            <a:spLocks noGrp="1" noChangeArrowheads="1"/>
          </p:cNvSpPr>
          <p:nvPr>
            <p:ph type="body" idx="1"/>
          </p:nvPr>
        </p:nvSpPr>
        <p:spPr>
          <a:xfrm>
            <a:off x="457200" y="2895600"/>
            <a:ext cx="8077200" cy="2778125"/>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Consecutive</a:t>
            </a:r>
          </a:p>
          <a:p>
            <a:pPr eaLnBrk="1" hangingPunct="1"/>
            <a:r>
              <a:rPr lang="en-US" dirty="0">
                <a:latin typeface="Tahoma" panose="020B0604030504040204" pitchFamily="34" charset="0"/>
                <a:ea typeface="Tahoma" panose="020B0604030504040204" pitchFamily="34" charset="0"/>
                <a:cs typeface="Tahoma" panose="020B0604030504040204" pitchFamily="34" charset="0"/>
              </a:rPr>
              <a:t>Simultaneous*</a:t>
            </a:r>
            <a:endParaRPr lang="en-US" dirty="0" smtClean="0">
              <a:latin typeface="Tahoma" panose="020B0604030504040204" pitchFamily="34" charset="0"/>
              <a:ea typeface="Tahoma" panose="020B0604030504040204" pitchFamily="34" charset="0"/>
              <a:cs typeface="Tahoma" panose="020B0604030504040204" pitchFamily="34" charset="0"/>
            </a:endParaRPr>
          </a:p>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Sight translation</a:t>
            </a:r>
          </a:p>
          <a:p>
            <a:pPr marL="0" indent="0" eaLnBrk="1" hangingPunct="1">
              <a:buNone/>
            </a:pPr>
            <a:r>
              <a:rPr lang="en-US" sz="1800" dirty="0" smtClean="0">
                <a:latin typeface="Tahoma" panose="020B0604030504040204" pitchFamily="34" charset="0"/>
                <a:ea typeface="Tahoma" panose="020B0604030504040204" pitchFamily="34" charset="0"/>
                <a:cs typeface="Tahoma" panose="020B0604030504040204" pitchFamily="34" charset="0"/>
              </a:rPr>
              <a:t>(*mode not included on NBCMI test.)</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9326941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4000" y="3276599"/>
            <a:ext cx="4343400" cy="290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Don’t worry.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solidFill>
                  <a:srgbClr val="000000"/>
                </a:solidFill>
              </a:rPr>
              <a:pPr>
                <a:defRPr/>
              </a:pPr>
              <a:t>38</a:t>
            </a:fld>
            <a:endParaRPr lang="en-US" altLang="en-US">
              <a:solidFill>
                <a:srgbClr val="000000"/>
              </a:solidFill>
            </a:endParaRPr>
          </a:p>
        </p:txBody>
      </p:sp>
      <p:sp>
        <p:nvSpPr>
          <p:cNvPr id="7" name="Content Placeholder 6"/>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There is a high level of consensus about what interpreters should know and do.</a:t>
            </a:r>
          </a:p>
          <a:p>
            <a:r>
              <a:rPr lang="en-US" dirty="0" smtClean="0">
                <a:latin typeface="Tahoma" panose="020B0604030504040204" pitchFamily="34" charset="0"/>
                <a:ea typeface="Tahoma" panose="020B0604030504040204" pitchFamily="34" charset="0"/>
                <a:cs typeface="Tahoma" panose="020B0604030504040204" pitchFamily="34" charset="0"/>
              </a:rPr>
              <a:t>You do not need to </a:t>
            </a:r>
            <a:r>
              <a:rPr lang="en-US" i="1" dirty="0" smtClean="0">
                <a:latin typeface="Tahoma" panose="020B0604030504040204" pitchFamily="34" charset="0"/>
                <a:ea typeface="Tahoma" panose="020B0604030504040204" pitchFamily="34" charset="0"/>
                <a:cs typeface="Tahoma" panose="020B0604030504040204" pitchFamily="34" charset="0"/>
              </a:rPr>
              <a:t>memorize</a:t>
            </a:r>
            <a:r>
              <a:rPr lang="en-US" dirty="0" smtClean="0">
                <a:latin typeface="Tahoma" panose="020B0604030504040204" pitchFamily="34" charset="0"/>
                <a:ea typeface="Tahoma" panose="020B0604030504040204" pitchFamily="34" charset="0"/>
                <a:cs typeface="Tahoma" panose="020B0604030504040204" pitchFamily="34" charset="0"/>
              </a:rPr>
              <a:t> lists of ethics or standards.</a:t>
            </a:r>
            <a:br>
              <a:rPr lang="en-US" dirty="0" smtClean="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Date Placeholder 2"/>
          <p:cNvSpPr>
            <a:spLocks noGrp="1"/>
          </p:cNvSpPr>
          <p:nvPr>
            <p:ph type="dt" sz="half" idx="10"/>
          </p:nvPr>
        </p:nvSpPr>
        <p:spPr/>
        <p:txBody>
          <a:bodyPr/>
          <a:lstStyle/>
          <a:p>
            <a:pPr>
              <a:defRPr/>
            </a:pPr>
            <a:r>
              <a:rPr lang="en-US" smtClean="0"/>
              <a:t>2016</a:t>
            </a:r>
            <a:endParaRPr lang="en-US" altLang="en-US" dirty="0"/>
          </a:p>
        </p:txBody>
      </p:sp>
      <p:sp>
        <p:nvSpPr>
          <p:cNvPr id="10" name="Rectangle 9"/>
          <p:cNvSpPr/>
          <p:nvPr/>
        </p:nvSpPr>
        <p:spPr>
          <a:xfrm>
            <a:off x="2438400" y="6324600"/>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8550102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latin typeface="+mn-lt"/>
              </a:rPr>
              <a:t>Improve </a:t>
            </a:r>
            <a:r>
              <a:rPr lang="en-US" dirty="0" smtClean="0">
                <a:latin typeface="+mn-lt"/>
              </a:rPr>
              <a:t>your medical terminology</a:t>
            </a:r>
            <a:br>
              <a:rPr lang="en-US" dirty="0" smtClean="0">
                <a:latin typeface="+mn-lt"/>
              </a:rPr>
            </a:br>
            <a:r>
              <a:rPr lang="en-US" sz="1600" dirty="0" smtClean="0">
                <a:solidFill>
                  <a:schemeClr val="tx1"/>
                </a:solidFill>
                <a:latin typeface="+mn-lt"/>
              </a:rPr>
              <a:t>Anatomy vs. Physiology from </a:t>
            </a:r>
            <a:r>
              <a:rPr lang="en-US" sz="1600" dirty="0">
                <a:solidFill>
                  <a:schemeClr val="tx1"/>
                </a:solidFill>
              </a:rPr>
              <a:t>dictionary.com</a:t>
            </a:r>
            <a:r>
              <a:rPr lang="en-US" dirty="0"/>
              <a:t/>
            </a:r>
            <a:br>
              <a:rPr lang="en-US" dirty="0"/>
            </a:br>
            <a:endParaRPr lang="en-US" dirty="0"/>
          </a:p>
        </p:txBody>
      </p:sp>
      <p:sp>
        <p:nvSpPr>
          <p:cNvPr id="8" name="Content Placeholder 7"/>
          <p:cNvSpPr>
            <a:spLocks noGrp="1"/>
          </p:cNvSpPr>
          <p:nvPr>
            <p:ph sz="half" idx="1"/>
          </p:nvPr>
        </p:nvSpPr>
        <p:spPr>
          <a:ln w="3175"/>
        </p:spPr>
        <p:txBody>
          <a:bodyPr/>
          <a:lstStyle/>
          <a:p>
            <a:pPr marL="0" lvl="0" indent="0">
              <a:buClr>
                <a:srgbClr val="808080"/>
              </a:buClr>
              <a:buNone/>
            </a:pPr>
            <a:r>
              <a:rPr lang="en-US" sz="3600" dirty="0" smtClean="0">
                <a:solidFill>
                  <a:srgbClr val="000000"/>
                </a:solidFill>
                <a:latin typeface="Tahoma" panose="020B0604030504040204" pitchFamily="34" charset="0"/>
                <a:ea typeface="Tahoma" panose="020B0604030504040204" pitchFamily="34" charset="0"/>
                <a:cs typeface="Tahoma" panose="020B0604030504040204" pitchFamily="34" charset="0"/>
              </a:rPr>
              <a:t>Anatomy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
            </a:r>
            <a:b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1</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the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science dealing with the </a:t>
            </a:r>
            <a:r>
              <a:rPr lang="en-US" sz="3200" dirty="0">
                <a:solidFill>
                  <a:srgbClr val="000000"/>
                </a:solidFill>
                <a:latin typeface="Tahoma" panose="020B0604030504040204" pitchFamily="34" charset="0"/>
                <a:ea typeface="Tahoma" panose="020B0604030504040204" pitchFamily="34" charset="0"/>
                <a:cs typeface="Tahoma" panose="020B0604030504040204" pitchFamily="34" charset="0"/>
              </a:rPr>
              <a:t>structure</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 of animals and plants.</a:t>
            </a:r>
          </a:p>
          <a:p>
            <a:pPr marL="0" lvl="0" indent="0">
              <a:buClr>
                <a:srgbClr val="808080"/>
              </a:buClr>
              <a:buNone/>
            </a:pP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2</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the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structure of an animal or plant, or of any of its parts.</a:t>
            </a:r>
          </a:p>
          <a:p>
            <a:pPr marL="0" lvl="0" indent="0">
              <a:buClr>
                <a:srgbClr val="808080"/>
              </a:buClr>
              <a:buNone/>
            </a:pP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3</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dissection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of all or part of an animal or plant in order to study its structure.</a:t>
            </a:r>
          </a:p>
          <a:p>
            <a:pPr marL="0" lvl="0" indent="0">
              <a:buClr>
                <a:srgbClr val="808080"/>
              </a:buClr>
              <a:buNone/>
            </a:pP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4</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plant or animal that has been or will be dissected, or a model of such a dissected organism.</a:t>
            </a:r>
          </a:p>
          <a:p>
            <a:pPr marL="0" lvl="0" indent="0">
              <a:buClr>
                <a:srgbClr val="808080"/>
              </a:buClr>
              <a:buNone/>
            </a:pP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5</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skeleton.</a:t>
            </a:r>
          </a:p>
          <a:p>
            <a:pPr marL="0" lvl="0" indent="0">
              <a:buClr>
                <a:srgbClr val="808080"/>
              </a:buClr>
              <a:buNone/>
            </a:pP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6</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Informal</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 the human body.</a:t>
            </a:r>
          </a:p>
          <a:p>
            <a:pPr marL="0" lvl="0" indent="0">
              <a:buClr>
                <a:srgbClr val="808080"/>
              </a:buClr>
              <a:buNone/>
            </a:pP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7</a:t>
            </a: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an </a:t>
            </a:r>
            <a:r>
              <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rPr>
              <a:t>analysis or minute examination.</a:t>
            </a:r>
          </a:p>
          <a:p>
            <a:endParaRPr lang="en-US" dirty="0"/>
          </a:p>
        </p:txBody>
      </p:sp>
      <p:sp>
        <p:nvSpPr>
          <p:cNvPr id="9" name="Content Placeholder 8"/>
          <p:cNvSpPr>
            <a:spLocks noGrp="1"/>
          </p:cNvSpPr>
          <p:nvPr>
            <p:ph sz="half" idx="2"/>
          </p:nvPr>
        </p:nvSpPr>
        <p:spPr>
          <a:xfrm>
            <a:off x="4648200" y="1600201"/>
            <a:ext cx="4038600" cy="2514600"/>
          </a:xfrm>
          <a:ln w="3175"/>
        </p:spPr>
        <p:txBody>
          <a:bodyPr/>
          <a:lstStyle/>
          <a:p>
            <a:pPr marL="0" indent="0">
              <a:buNone/>
            </a:pPr>
            <a:r>
              <a:rPr lang="en-US" sz="3600" dirty="0" smtClean="0">
                <a:latin typeface="Tahoma" panose="020B0604030504040204" pitchFamily="34" charset="0"/>
                <a:ea typeface="Tahoma" panose="020B0604030504040204" pitchFamily="34" charset="0"/>
                <a:cs typeface="Tahoma" panose="020B0604030504040204" pitchFamily="34" charset="0"/>
              </a:rPr>
              <a:t>Physiology</a:t>
            </a:r>
          </a:p>
          <a:p>
            <a:endParaRPr lang="en-US" sz="12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1200" dirty="0" smtClean="0">
                <a:latin typeface="Tahoma" panose="020B0604030504040204" pitchFamily="34" charset="0"/>
                <a:ea typeface="Tahoma" panose="020B0604030504040204" pitchFamily="34" charset="0"/>
                <a:cs typeface="Tahoma" panose="020B0604030504040204" pitchFamily="34" charset="0"/>
              </a:rPr>
              <a:t>1.  the </a:t>
            </a:r>
            <a:r>
              <a:rPr lang="en-US" sz="1200" dirty="0">
                <a:latin typeface="Tahoma" panose="020B0604030504040204" pitchFamily="34" charset="0"/>
                <a:ea typeface="Tahoma" panose="020B0604030504040204" pitchFamily="34" charset="0"/>
                <a:cs typeface="Tahoma" panose="020B0604030504040204" pitchFamily="34" charset="0"/>
              </a:rPr>
              <a:t>branch of biology dealing with the </a:t>
            </a:r>
            <a:r>
              <a:rPr lang="en-US" sz="3200" dirty="0">
                <a:latin typeface="Tahoma" panose="020B0604030504040204" pitchFamily="34" charset="0"/>
                <a:ea typeface="Tahoma" panose="020B0604030504040204" pitchFamily="34" charset="0"/>
                <a:cs typeface="Tahoma" panose="020B0604030504040204" pitchFamily="34" charset="0"/>
              </a:rPr>
              <a:t>functions</a:t>
            </a:r>
            <a:r>
              <a:rPr lang="en-US" sz="1200" dirty="0">
                <a:latin typeface="Tahoma" panose="020B0604030504040204" pitchFamily="34" charset="0"/>
                <a:ea typeface="Tahoma" panose="020B0604030504040204" pitchFamily="34" charset="0"/>
                <a:cs typeface="Tahoma" panose="020B0604030504040204" pitchFamily="34" charset="0"/>
              </a:rPr>
              <a:t> and activities of living organisms and their parts, including all physical and chemical processes.</a:t>
            </a:r>
          </a:p>
          <a:p>
            <a:pPr marL="0" indent="0">
              <a:buNone/>
            </a:pPr>
            <a:r>
              <a:rPr lang="en-US" sz="1200" dirty="0">
                <a:latin typeface="Tahoma" panose="020B0604030504040204" pitchFamily="34" charset="0"/>
                <a:ea typeface="Tahoma" panose="020B0604030504040204" pitchFamily="34" charset="0"/>
                <a:cs typeface="Tahoma" panose="020B0604030504040204" pitchFamily="34" charset="0"/>
              </a:rPr>
              <a:t>2</a:t>
            </a:r>
            <a:r>
              <a:rPr lang="en-US" sz="1200" dirty="0" smtClean="0">
                <a:latin typeface="Tahoma" panose="020B0604030504040204" pitchFamily="34" charset="0"/>
                <a:ea typeface="Tahoma" panose="020B0604030504040204" pitchFamily="34" charset="0"/>
                <a:cs typeface="Tahoma" panose="020B0604030504040204" pitchFamily="34" charset="0"/>
              </a:rPr>
              <a:t>.  the </a:t>
            </a:r>
            <a:r>
              <a:rPr lang="en-US" sz="1200" dirty="0">
                <a:latin typeface="Tahoma" panose="020B0604030504040204" pitchFamily="34" charset="0"/>
                <a:ea typeface="Tahoma" panose="020B0604030504040204" pitchFamily="34" charset="0"/>
                <a:cs typeface="Tahoma" panose="020B0604030504040204" pitchFamily="34" charset="0"/>
              </a:rPr>
              <a:t>organic processes or functions in an organism or in any of its parts.</a:t>
            </a:r>
          </a:p>
          <a:p>
            <a:pPr marL="0" indent="0">
              <a:buNone/>
            </a:pPr>
            <a:endParaRPr lang="en-US" sz="1200" dirty="0">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39</a:t>
            </a:fld>
            <a:endParaRPr lang="en-US" altLang="en-US" dirty="0"/>
          </a:p>
        </p:txBody>
      </p:sp>
      <p:cxnSp>
        <p:nvCxnSpPr>
          <p:cNvPr id="11" name="Straight Connector 10"/>
          <p:cNvCxnSpPr/>
          <p:nvPr/>
        </p:nvCxnSpPr>
        <p:spPr>
          <a:xfrm>
            <a:off x="4572000" y="1981200"/>
            <a:ext cx="0" cy="36576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943600" y="4953000"/>
            <a:ext cx="2286000" cy="923330"/>
          </a:xfrm>
          <a:prstGeom prst="rect">
            <a:avLst/>
          </a:prstGeom>
          <a:noFill/>
        </p:spPr>
        <p:txBody>
          <a:bodyPr wrap="square" rtlCol="0">
            <a:spAutoFit/>
          </a:bodyPr>
          <a:lstStyle/>
          <a:p>
            <a:r>
              <a:rPr lang="en-US" dirty="0" smtClean="0"/>
              <a:t>NBCMI test: medical terminology 38%</a:t>
            </a:r>
            <a:br>
              <a:rPr lang="en-US" dirty="0" smtClean="0"/>
            </a:br>
            <a:r>
              <a:rPr lang="en-US" dirty="0" smtClean="0"/>
              <a:t>CCHI: 22 – 25%</a:t>
            </a:r>
            <a:endParaRPr lang="en-US" dirty="0"/>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13" name="Rectangle 12"/>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828980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fld id="{D2DF46C0-48B0-4ADB-8BA7-EF41A8CFC06F}" type="slidenum">
              <a:rPr lang="en-US" altLang="en-US"/>
              <a:pPr>
                <a:defRPr/>
              </a:pPr>
              <a:t>4</a:t>
            </a:fld>
            <a:endParaRPr lang="en-US" altLang="en-US" dirty="0"/>
          </a:p>
        </p:txBody>
      </p:sp>
      <p:sp>
        <p:nvSpPr>
          <p:cNvPr id="4098" name="Content Placeholder 5"/>
          <p:cNvSpPr>
            <a:spLocks noGrp="1"/>
          </p:cNvSpPr>
          <p:nvPr>
            <p:ph idx="1"/>
          </p:nvPr>
        </p:nvSpPr>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a:p>
            <a:pPr algn="ctr" eaLnBrk="1" hangingPunct="1">
              <a:buNone/>
            </a:pPr>
            <a:r>
              <a:rPr lang="en-US" sz="3200" dirty="0" smtClean="0">
                <a:solidFill>
                  <a:srgbClr val="6600FF"/>
                </a:solidFill>
                <a:hlinkClick r:id="rId3"/>
              </a:rPr>
              <a:t>http</a:t>
            </a:r>
            <a:r>
              <a:rPr lang="en-US" sz="3200" dirty="0">
                <a:solidFill>
                  <a:srgbClr val="6600FF"/>
                </a:solidFill>
                <a:hlinkClick r:id="rId3"/>
              </a:rPr>
              <a:t>://www.cchicertification.org/</a:t>
            </a:r>
          </a:p>
          <a:p>
            <a:pPr algn="ctr" eaLnBrk="1" hangingPunct="1">
              <a:buFont typeface="Wingdings" pitchFamily="2" charset="2"/>
              <a:buNone/>
            </a:pPr>
            <a:endParaRPr lang="en-US" sz="3200" dirty="0" smtClean="0">
              <a:solidFill>
                <a:srgbClr val="6600FF"/>
              </a:solidFill>
            </a:endParaRPr>
          </a:p>
        </p:txBody>
      </p:sp>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9225" y="2188429"/>
            <a:ext cx="35433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952875"/>
            <a:ext cx="5973763" cy="117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3" name="Text Box 7"/>
          <p:cNvSpPr txBox="1">
            <a:spLocks noChangeArrowheads="1"/>
          </p:cNvSpPr>
          <p:nvPr/>
        </p:nvSpPr>
        <p:spPr bwMode="auto">
          <a:xfrm>
            <a:off x="869950" y="434103"/>
            <a:ext cx="71818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kumimoji="0" lang="en-US" sz="3600" b="0" i="0" u="none" strike="noStrike" kern="0" cap="none" spc="0" normalizeH="0" baseline="0" noProof="0" dirty="0" smtClean="0">
                <a:ln>
                  <a:noFill/>
                </a:ln>
                <a:solidFill>
                  <a:srgbClr val="CC0000"/>
                </a:solidFill>
                <a:effectLst/>
                <a:uLnTx/>
                <a:uFillTx/>
                <a:latin typeface="Tahoma" panose="020B0604030504040204" pitchFamily="34" charset="0"/>
                <a:ea typeface="Tahoma" panose="020B0604030504040204" pitchFamily="34" charset="0"/>
                <a:cs typeface="Tahoma" panose="020B0604030504040204" pitchFamily="34" charset="0"/>
              </a:rPr>
              <a:t>Two organizations offer a </a:t>
            </a:r>
            <a:r>
              <a:rPr lang="en-US" sz="3600" kern="0" dirty="0" smtClean="0">
                <a:solidFill>
                  <a:srgbClr val="CC0000"/>
                </a:solidFill>
                <a:latin typeface="Tahoma" panose="020B0604030504040204" pitchFamily="34" charset="0"/>
                <a:ea typeface="Tahoma" panose="020B0604030504040204" pitchFamily="34" charset="0"/>
                <a:cs typeface="Tahoma" panose="020B0604030504040204" pitchFamily="34" charset="0"/>
              </a:rPr>
              <a:t>nationally recognized </a:t>
            </a:r>
            <a:r>
              <a:rPr kumimoji="0" lang="en-US" sz="3600" b="0" i="0" u="none" strike="noStrike" kern="0" cap="none" spc="0" normalizeH="0" baseline="0" noProof="0" dirty="0" smtClean="0">
                <a:ln>
                  <a:noFill/>
                </a:ln>
                <a:solidFill>
                  <a:srgbClr val="CC0000"/>
                </a:solidFill>
                <a:effectLst/>
                <a:uLnTx/>
                <a:uFillTx/>
                <a:latin typeface="Tahoma" panose="020B0604030504040204" pitchFamily="34" charset="0"/>
                <a:ea typeface="Tahoma" panose="020B0604030504040204" pitchFamily="34" charset="0"/>
                <a:cs typeface="Tahoma" panose="020B0604030504040204" pitchFamily="34" charset="0"/>
              </a:rPr>
              <a:t>certification test:  CCHI</a:t>
            </a:r>
            <a:r>
              <a:rPr kumimoji="0" lang="en-US" sz="3600" b="0" i="0" u="none" strike="noStrike" kern="0" cap="none" spc="0" normalizeH="0" noProof="0" dirty="0" smtClean="0">
                <a:ln>
                  <a:noFill/>
                </a:ln>
                <a:solidFill>
                  <a:srgbClr val="CC0000"/>
                </a:solidFill>
                <a:effectLst/>
                <a:uLnTx/>
                <a:uFillTx/>
                <a:latin typeface="Tahoma" panose="020B0604030504040204" pitchFamily="34" charset="0"/>
                <a:ea typeface="Tahoma" panose="020B0604030504040204" pitchFamily="34" charset="0"/>
                <a:cs typeface="Tahoma" panose="020B0604030504040204" pitchFamily="34" charset="0"/>
              </a:rPr>
              <a:t> and NBCMI</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871682" y="5174734"/>
            <a:ext cx="7926978" cy="584775"/>
          </a:xfrm>
          <a:prstGeom prst="rect">
            <a:avLst/>
          </a:prstGeom>
        </p:spPr>
        <p:txBody>
          <a:bodyPr wrap="none">
            <a:spAutoFit/>
          </a:bodyPr>
          <a:lstStyle/>
          <a:p>
            <a:r>
              <a:rPr lang="en-US" sz="3200" dirty="0">
                <a:solidFill>
                  <a:srgbClr val="0000FF"/>
                </a:solidFill>
              </a:rPr>
              <a:t>http://www.certifiedmedicalinterpreters.org</a:t>
            </a:r>
            <a:r>
              <a:rPr lang="en-US" sz="3200" dirty="0" smtClean="0">
                <a:solidFill>
                  <a:srgbClr val="0000FF"/>
                </a:solidFill>
              </a:rPr>
              <a:t>/</a:t>
            </a:r>
            <a:endParaRPr lang="en-US" sz="3200" dirty="0">
              <a:solidFill>
                <a:srgbClr val="0000FF"/>
              </a:solidFill>
            </a:endParaRPr>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10" name="Rectangle 9"/>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14639244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98587"/>
          </a:xfrm>
        </p:spPr>
        <p:txBody>
          <a:bodyPr/>
          <a:lstStyle/>
          <a:p>
            <a:r>
              <a:rPr lang="en-US" dirty="0" smtClean="0"/>
              <a:t>Look up the </a:t>
            </a:r>
            <a:r>
              <a:rPr lang="en-US" u="sng" dirty="0" smtClean="0"/>
              <a:t>function</a:t>
            </a:r>
            <a:r>
              <a:rPr lang="en-US" dirty="0" smtClean="0"/>
              <a:t> of organs. </a:t>
            </a:r>
            <a:r>
              <a:rPr lang="en-US" sz="2000" dirty="0" smtClean="0"/>
              <a:t>(Eng. To Eng.)</a:t>
            </a:r>
            <a:r>
              <a:rPr lang="en-US" dirty="0" smtClean="0"/>
              <a:t> Example:</a:t>
            </a:r>
            <a:endParaRPr lang="en-US" dirty="0"/>
          </a:p>
        </p:txBody>
      </p:sp>
      <p:sp>
        <p:nvSpPr>
          <p:cNvPr id="3" name="Content Placeholder 2"/>
          <p:cNvSpPr>
            <a:spLocks noGrp="1"/>
          </p:cNvSpPr>
          <p:nvPr>
            <p:ph sz="half" idx="1"/>
          </p:nvPr>
        </p:nvSpPr>
        <p:spPr>
          <a:xfrm>
            <a:off x="533400" y="1828800"/>
            <a:ext cx="8001000" cy="3886200"/>
          </a:xfrm>
        </p:spPr>
        <p:txBody>
          <a:bodyPr/>
          <a:lstStyle/>
          <a:p>
            <a:pPr marL="0" indent="0">
              <a:buNone/>
            </a:pPr>
            <a:r>
              <a:rPr lang="en-US" sz="2400" dirty="0" smtClean="0"/>
              <a:t>The </a:t>
            </a:r>
            <a:r>
              <a:rPr lang="en-US" sz="2400" dirty="0" smtClean="0">
                <a:solidFill>
                  <a:srgbClr val="0000FF"/>
                </a:solidFill>
              </a:rPr>
              <a:t>gallbladder</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is a pear-shaped, hollow structure located under the liver and on the right side of the abdomen. Its primary function is to store and concentrate bile, a yellow-brown digestive liquid produced by the liver. The gallbladder is part of the biliary tract. The gallbladder serves as a </a:t>
            </a: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reservoir for bile that is not immediately used for digestion</a:t>
            </a:r>
            <a:r>
              <a:rPr lang="en-US" sz="2400"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The bile helps the digestive process by emulsifying fats and neutralizing acids in partially-digested food. </a:t>
            </a:r>
            <a:r>
              <a:rPr lang="en-US" sz="2400" dirty="0">
                <a:latin typeface="Tahoma" panose="020B0604030504040204" pitchFamily="34" charset="0"/>
                <a:ea typeface="Tahoma" panose="020B0604030504040204" pitchFamily="34" charset="0"/>
                <a:cs typeface="Tahoma" panose="020B0604030504040204" pitchFamily="34" charset="0"/>
              </a:rPr>
              <a:t>An excess of cholesterol, bilirubin or bile salts can cause gallstones to form. </a:t>
            </a:r>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40</a:t>
            </a:fld>
            <a:endParaRPr lang="en-US" altLang="en-US" dirty="0"/>
          </a:p>
        </p:txBody>
      </p:sp>
      <p:sp>
        <p:nvSpPr>
          <p:cNvPr id="4" name="TextBox 3"/>
          <p:cNvSpPr txBox="1"/>
          <p:nvPr/>
        </p:nvSpPr>
        <p:spPr>
          <a:xfrm>
            <a:off x="5638800" y="5597773"/>
            <a:ext cx="3048000" cy="646331"/>
          </a:xfrm>
          <a:prstGeom prst="rect">
            <a:avLst/>
          </a:prstGeom>
          <a:noFill/>
        </p:spPr>
        <p:txBody>
          <a:bodyPr wrap="square" rtlCol="0">
            <a:spAutoFit/>
          </a:bodyPr>
          <a:lstStyle/>
          <a:p>
            <a:r>
              <a:rPr lang="en-US" dirty="0" smtClean="0"/>
              <a:t>Example related to but not from NBCMI test.</a:t>
            </a:r>
            <a:endParaRPr lang="en-US" dirty="0"/>
          </a:p>
        </p:txBody>
      </p:sp>
      <p:sp>
        <p:nvSpPr>
          <p:cNvPr id="8" name="Date Placeholder 7"/>
          <p:cNvSpPr>
            <a:spLocks noGrp="1"/>
          </p:cNvSpPr>
          <p:nvPr>
            <p:ph type="dt" sz="half" idx="10"/>
          </p:nvPr>
        </p:nvSpPr>
        <p:spPr/>
        <p:txBody>
          <a:bodyPr/>
          <a:lstStyle/>
          <a:p>
            <a:pPr>
              <a:defRPr/>
            </a:pPr>
            <a:r>
              <a:rPr lang="en-US" smtClean="0"/>
              <a:t>2016</a:t>
            </a:r>
            <a:endParaRPr lang="en-US" alt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27884956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474787"/>
          </a:xfrm>
        </p:spPr>
        <p:txBody>
          <a:bodyPr/>
          <a:lstStyle/>
          <a:p>
            <a:r>
              <a:rPr lang="en-US" sz="3200" dirty="0" smtClean="0">
                <a:latin typeface="Tahoma" panose="020B0604030504040204" pitchFamily="34" charset="0"/>
                <a:ea typeface="Tahoma" panose="020B0604030504040204" pitchFamily="34" charset="0"/>
                <a:cs typeface="Tahoma" panose="020B0604030504040204" pitchFamily="34" charset="0"/>
              </a:rPr>
              <a:t>More? </a:t>
            </a:r>
            <a:r>
              <a:rPr lang="en-US" sz="3200" i="1" dirty="0" smtClean="0">
                <a:latin typeface="Tahoma" panose="020B0604030504040204" pitchFamily="34" charset="0"/>
                <a:ea typeface="Tahoma" panose="020B0604030504040204" pitchFamily="34" charset="0"/>
                <a:cs typeface="Tahoma" panose="020B0604030504040204" pitchFamily="34" charset="0"/>
              </a:rPr>
              <a:t>Understanding </a:t>
            </a:r>
            <a:r>
              <a:rPr lang="en-US" sz="3200" i="1" dirty="0">
                <a:latin typeface="Tahoma" panose="020B0604030504040204" pitchFamily="34" charset="0"/>
                <a:ea typeface="Tahoma" panose="020B0604030504040204" pitchFamily="34" charset="0"/>
                <a:cs typeface="Tahoma" panose="020B0604030504040204" pitchFamily="34" charset="0"/>
              </a:rPr>
              <a:t>Medical Words: A Tutorial from the National Library of Medicine</a:t>
            </a:r>
          </a:p>
        </p:txBody>
      </p:sp>
      <p:sp>
        <p:nvSpPr>
          <p:cNvPr id="3" name="Content Placeholder 2"/>
          <p:cNvSpPr>
            <a:spLocks noGrp="1"/>
          </p:cNvSpPr>
          <p:nvPr>
            <p:ph sz="half" idx="1"/>
          </p:nvPr>
        </p:nvSpPr>
        <p:spPr>
          <a:xfrm>
            <a:off x="457200" y="1905001"/>
            <a:ext cx="8229600" cy="3810000"/>
          </a:xfrm>
        </p:spPr>
        <p:txBody>
          <a:bodyPr/>
          <a:lstStyle/>
          <a:p>
            <a:r>
              <a:rPr lang="en-US" dirty="0" smtClean="0">
                <a:solidFill>
                  <a:srgbClr val="333333"/>
                </a:solidFill>
                <a:latin typeface="Lucida Grande"/>
              </a:rPr>
              <a:t>Tutorial </a:t>
            </a:r>
            <a:r>
              <a:rPr lang="en-US" dirty="0">
                <a:solidFill>
                  <a:srgbClr val="333333"/>
                </a:solidFill>
                <a:latin typeface="Lucida Grande"/>
              </a:rPr>
              <a:t>teaches you about medical words. You'll learn about how to put together parts of medical words. You'll also find quizzes to see what you've learned</a:t>
            </a:r>
            <a:r>
              <a:rPr lang="en-US" dirty="0" smtClean="0">
                <a:solidFill>
                  <a:srgbClr val="333333"/>
                </a:solidFill>
                <a:latin typeface="Lucida Grande"/>
              </a:rPr>
              <a:t>. (77 slides with audio)</a:t>
            </a:r>
            <a:r>
              <a:rPr lang="en-US" dirty="0">
                <a:solidFill>
                  <a:srgbClr val="333333"/>
                </a:solidFill>
                <a:latin typeface="Lucida Grande"/>
              </a:rPr>
              <a:t/>
            </a:r>
            <a:br>
              <a:rPr lang="en-US" dirty="0">
                <a:solidFill>
                  <a:srgbClr val="333333"/>
                </a:solidFill>
                <a:latin typeface="Lucida Grande"/>
              </a:rPr>
            </a:br>
            <a:r>
              <a:rPr lang="en-US" dirty="0">
                <a:solidFill>
                  <a:srgbClr val="333333"/>
                </a:solidFill>
                <a:latin typeface="Lucida Grande"/>
              </a:rPr>
              <a:t/>
            </a:r>
            <a:br>
              <a:rPr lang="en-US" dirty="0">
                <a:solidFill>
                  <a:srgbClr val="333333"/>
                </a:solidFill>
                <a:latin typeface="Lucida Grande"/>
              </a:rPr>
            </a:br>
            <a:r>
              <a:rPr lang="en-US" dirty="0">
                <a:solidFill>
                  <a:srgbClr val="333333"/>
                </a:solidFill>
                <a:latin typeface="Lucida Grande"/>
                <a:hlinkClick r:id="rId2"/>
              </a:rPr>
              <a:t>http://</a:t>
            </a:r>
            <a:r>
              <a:rPr lang="en-US" dirty="0" smtClean="0">
                <a:solidFill>
                  <a:srgbClr val="333333"/>
                </a:solidFill>
                <a:latin typeface="Lucida Grande"/>
                <a:hlinkClick r:id="rId2"/>
              </a:rPr>
              <a:t>www.nlm.nih.gov/medlineplus/medicalwords.html</a:t>
            </a:r>
            <a:endParaRPr lang="en-US" dirty="0" smtClean="0">
              <a:solidFill>
                <a:srgbClr val="333333"/>
              </a:solidFill>
              <a:latin typeface="Lucida Grande"/>
            </a:endParaRPr>
          </a:p>
          <a:p>
            <a:endParaRPr lang="en-US"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41</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0799950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t>
            </a:r>
            <a:r>
              <a:rPr lang="en-US" dirty="0" err="1" smtClean="0"/>
              <a:t>Coursera</a:t>
            </a:r>
            <a:r>
              <a:rPr lang="en-US" dirty="0" smtClean="0"/>
              <a:t> course</a:t>
            </a:r>
            <a:endParaRPr lang="en-US" dirty="0"/>
          </a:p>
        </p:txBody>
      </p:sp>
      <p:sp>
        <p:nvSpPr>
          <p:cNvPr id="3" name="Content Placeholder 2"/>
          <p:cNvSpPr>
            <a:spLocks noGrp="1"/>
          </p:cNvSpPr>
          <p:nvPr>
            <p:ph sz="half" idx="1"/>
          </p:nvPr>
        </p:nvSpPr>
        <p:spPr>
          <a:xfrm>
            <a:off x="457200" y="1066800"/>
            <a:ext cx="7924800" cy="5177304"/>
          </a:xfrm>
        </p:spPr>
        <p:txBody>
          <a:bodyPr/>
          <a:lstStyle/>
          <a:p>
            <a:r>
              <a:rPr lang="en-US" dirty="0" smtClean="0"/>
              <a:t>Clinical </a:t>
            </a:r>
            <a:r>
              <a:rPr lang="en-US" dirty="0"/>
              <a:t>Terminology for International and U.S. Students offered by the University of Pittsburgh.  </a:t>
            </a:r>
            <a:r>
              <a:rPr lang="en-US" dirty="0" smtClean="0"/>
              <a:t/>
            </a:r>
            <a:br>
              <a:rPr lang="en-US" dirty="0" smtClean="0"/>
            </a:br>
            <a:r>
              <a:rPr lang="en-US" sz="1800" dirty="0" smtClean="0"/>
              <a:t>6 </a:t>
            </a:r>
            <a:r>
              <a:rPr lang="en-US" sz="1800" dirty="0"/>
              <a:t>weeks </a:t>
            </a:r>
            <a:r>
              <a:rPr lang="en-US" sz="1800" dirty="0" smtClean="0"/>
              <a:t>starts two or three times a year</a:t>
            </a:r>
            <a:br>
              <a:rPr lang="en-US" sz="1800" dirty="0" smtClean="0"/>
            </a:br>
            <a:r>
              <a:rPr lang="en-US" sz="1800" dirty="0" smtClean="0"/>
              <a:t>2-4 </a:t>
            </a:r>
            <a:r>
              <a:rPr lang="en-US" sz="1800" dirty="0"/>
              <a:t>hours of work / </a:t>
            </a:r>
            <a:r>
              <a:rPr lang="en-US" sz="1800" dirty="0" smtClean="0"/>
              <a:t>week</a:t>
            </a:r>
            <a:br>
              <a:rPr lang="en-US" sz="1800" dirty="0" smtClean="0"/>
            </a:br>
            <a:r>
              <a:rPr lang="en-US" sz="1800" dirty="0" smtClean="0"/>
              <a:t>English, English subtitles</a:t>
            </a:r>
            <a:br>
              <a:rPr lang="en-US" sz="1800" dirty="0" smtClean="0"/>
            </a:br>
            <a:r>
              <a:rPr lang="en-US" sz="1800" dirty="0" smtClean="0"/>
              <a:t>If </a:t>
            </a:r>
            <a:r>
              <a:rPr lang="en-US" sz="1800" dirty="0"/>
              <a:t>you sign up </a:t>
            </a:r>
            <a:r>
              <a:rPr lang="en-US" sz="1800" dirty="0" smtClean="0"/>
              <a:t>you </a:t>
            </a:r>
            <a:r>
              <a:rPr lang="en-US" sz="1800" dirty="0"/>
              <a:t>will receive emails </a:t>
            </a:r>
            <a:r>
              <a:rPr lang="en-US" sz="1800" dirty="0" smtClean="0"/>
              <a:t>alerting you to the next start date. </a:t>
            </a:r>
            <a:r>
              <a:rPr lang="en-US" sz="1800" dirty="0"/>
              <a:t>The course is free but a person who wants a certificate verifying complete participation needs to pay $49.  The course offers a lot of instruction and content for that price.  </a:t>
            </a:r>
            <a:r>
              <a:rPr lang="en-US" sz="1800" dirty="0" smtClean="0"/>
              <a:t/>
            </a:r>
            <a:br>
              <a:rPr lang="en-US" sz="1800" dirty="0" smtClean="0"/>
            </a:br>
            <a:r>
              <a:rPr lang="en-US" sz="1800" dirty="0" smtClean="0"/>
              <a:t/>
            </a:r>
            <a:br>
              <a:rPr lang="en-US" sz="1800" dirty="0" smtClean="0"/>
            </a:br>
            <a:r>
              <a:rPr lang="en-US" sz="1800" dirty="0" smtClean="0"/>
              <a:t>To </a:t>
            </a:r>
            <a:r>
              <a:rPr lang="en-US" sz="1800" dirty="0"/>
              <a:t>learn more about it, copy this string into your browser</a:t>
            </a:r>
            <a:r>
              <a:rPr lang="en-US" sz="1800" dirty="0" smtClean="0"/>
              <a:t>.</a:t>
            </a:r>
            <a:br>
              <a:rPr lang="en-US" sz="1800" dirty="0" smtClean="0"/>
            </a:br>
            <a:r>
              <a:rPr lang="en-US" sz="1800" dirty="0" smtClean="0">
                <a:hlinkClick r:id="rId2"/>
              </a:rPr>
              <a:t>https</a:t>
            </a:r>
            <a:r>
              <a:rPr lang="en-US" sz="1800" dirty="0">
                <a:hlinkClick r:id="rId2"/>
              </a:rPr>
              <a:t>://</a:t>
            </a:r>
            <a:r>
              <a:rPr lang="en-US" sz="1800" dirty="0" smtClean="0">
                <a:hlinkClick r:id="rId2"/>
              </a:rPr>
              <a:t>www.coursera.org/course/clinicalterminology</a:t>
            </a:r>
            <a:endParaRPr lang="en-US" sz="1800" dirty="0" smtClean="0"/>
          </a:p>
          <a:p>
            <a:endParaRPr lang="en-US" sz="1800" dirty="0" smtClean="0"/>
          </a:p>
          <a:p>
            <a:r>
              <a:rPr lang="en-US" sz="1800" dirty="0" smtClean="0"/>
              <a:t>Des Moines University also offers a free course in </a:t>
            </a:r>
            <a:r>
              <a:rPr lang="en-US" sz="1800" dirty="0" err="1" smtClean="0"/>
              <a:t>Eng</a:t>
            </a:r>
            <a:r>
              <a:rPr lang="en-US" sz="1800" dirty="0" smtClean="0"/>
              <a:t> &amp; in Spanish</a:t>
            </a:r>
            <a:r>
              <a:rPr lang="en-US" sz="1800" dirty="0"/>
              <a:t/>
            </a:r>
            <a:br>
              <a:rPr lang="en-US" sz="1800" dirty="0"/>
            </a:br>
            <a:r>
              <a:rPr lang="en-US" sz="1800" dirty="0">
                <a:hlinkClick r:id="rId3"/>
              </a:rPr>
              <a:t>https://www.dmu.edu/medterms</a:t>
            </a:r>
            <a:r>
              <a:rPr lang="en-US" sz="1800" dirty="0" smtClean="0">
                <a:hlinkClick r:id="rId3"/>
              </a:rPr>
              <a:t>/</a:t>
            </a:r>
            <a:r>
              <a:rPr lang="en-US" sz="1800" dirty="0" smtClean="0"/>
              <a:t> Certificate for 2.0 hours is $99.</a:t>
            </a:r>
            <a:endParaRPr lang="en-US" sz="1800"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42</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4101360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139825"/>
          </a:xfrm>
        </p:spPr>
        <p:txBody>
          <a:bodyPr/>
          <a:lstStyle/>
          <a:p>
            <a:r>
              <a:rPr lang="en-US" dirty="0" smtClean="0"/>
              <a:t>Legislation and Regulations</a:t>
            </a:r>
            <a:endParaRPr lang="en-US"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43</a:t>
            </a:fld>
            <a:endParaRPr lang="en-US" altLang="en-US" dirty="0"/>
          </a:p>
        </p:txBody>
      </p:sp>
      <p:sp>
        <p:nvSpPr>
          <p:cNvPr id="3" name="Rectangle 2"/>
          <p:cNvSpPr/>
          <p:nvPr/>
        </p:nvSpPr>
        <p:spPr>
          <a:xfrm>
            <a:off x="2247900" y="1752600"/>
            <a:ext cx="4572000" cy="923330"/>
          </a:xfrm>
          <a:prstGeom prst="rect">
            <a:avLst/>
          </a:prstGeom>
        </p:spPr>
        <p:txBody>
          <a:bodyPr>
            <a:spAutoFit/>
          </a:bodyPr>
          <a:lstStyle/>
          <a:p>
            <a:r>
              <a:rPr lang="en-US" dirty="0"/>
              <a:t>(3% of NBCMI / </a:t>
            </a:r>
            <a:r>
              <a:rPr lang="en-US" dirty="0" smtClean="0"/>
              <a:t>and a similar fraction of </a:t>
            </a:r>
            <a:r>
              <a:rPr lang="en-US" i="1" dirty="0" smtClean="0"/>
              <a:t>Interact </a:t>
            </a:r>
            <a:r>
              <a:rPr lang="en-US" i="1" dirty="0"/>
              <a:t>with other Healthcare Professionals </a:t>
            </a:r>
            <a:r>
              <a:rPr lang="en-US" dirty="0"/>
              <a:t>- CCHI)</a:t>
            </a:r>
          </a:p>
        </p:txBody>
      </p:sp>
      <p:sp>
        <p:nvSpPr>
          <p:cNvPr id="4" name="TextBox 3"/>
          <p:cNvSpPr txBox="1"/>
          <p:nvPr/>
        </p:nvSpPr>
        <p:spPr>
          <a:xfrm>
            <a:off x="1600200" y="3276600"/>
            <a:ext cx="5219700" cy="2031325"/>
          </a:xfrm>
          <a:prstGeom prst="rect">
            <a:avLst/>
          </a:prstGeom>
          <a:noFill/>
        </p:spPr>
        <p:txBody>
          <a:bodyPr wrap="square" rtlCol="0">
            <a:spAutoFit/>
          </a:bodyPr>
          <a:lstStyle/>
          <a:p>
            <a:r>
              <a:rPr lang="en-US" dirty="0" smtClean="0"/>
              <a:t>We won’t spend much time, so this is the quick list:</a:t>
            </a:r>
          </a:p>
          <a:p>
            <a:pPr marL="342900" indent="-342900">
              <a:buFont typeface="+mj-lt"/>
              <a:buAutoNum type="arabicPeriod"/>
            </a:pPr>
            <a:r>
              <a:rPr lang="en-US" dirty="0" smtClean="0"/>
              <a:t>Civil Rights Act of 1964, Title VI</a:t>
            </a:r>
          </a:p>
          <a:p>
            <a:pPr marL="342900" indent="-342900">
              <a:buFont typeface="+mj-lt"/>
              <a:buAutoNum type="arabicPeriod"/>
            </a:pPr>
            <a:r>
              <a:rPr lang="en-US" dirty="0" smtClean="0"/>
              <a:t>OCR and LEP Guidance</a:t>
            </a:r>
          </a:p>
          <a:p>
            <a:pPr marL="342900" indent="-342900">
              <a:buFont typeface="+mj-lt"/>
              <a:buAutoNum type="arabicPeriod"/>
            </a:pPr>
            <a:r>
              <a:rPr lang="en-US" dirty="0" smtClean="0"/>
              <a:t>CLAS</a:t>
            </a:r>
          </a:p>
          <a:p>
            <a:pPr marL="342900" indent="-342900">
              <a:buFont typeface="+mj-lt"/>
              <a:buAutoNum type="arabicPeriod"/>
            </a:pPr>
            <a:r>
              <a:rPr lang="en-US" dirty="0" smtClean="0"/>
              <a:t>HIPAA</a:t>
            </a:r>
          </a:p>
          <a:p>
            <a:pPr marL="342900" indent="-342900">
              <a:buFont typeface="+mj-lt"/>
              <a:buAutoNum type="arabicPeriod"/>
            </a:pPr>
            <a:r>
              <a:rPr lang="en-US" dirty="0" smtClean="0"/>
              <a:t>Joint Commission</a:t>
            </a:r>
            <a:endParaRPr lang="en-US" dirty="0"/>
          </a:p>
        </p:txBody>
      </p:sp>
      <p:sp>
        <p:nvSpPr>
          <p:cNvPr id="8" name="Date Placeholder 7"/>
          <p:cNvSpPr>
            <a:spLocks noGrp="1"/>
          </p:cNvSpPr>
          <p:nvPr>
            <p:ph type="dt" sz="half" idx="10"/>
          </p:nvPr>
        </p:nvSpPr>
        <p:spPr/>
        <p:txBody>
          <a:bodyPr/>
          <a:lstStyle/>
          <a:p>
            <a:pPr>
              <a:defRPr/>
            </a:pPr>
            <a:r>
              <a:rPr lang="en-US" smtClean="0"/>
              <a:t>2016</a:t>
            </a:r>
            <a:endParaRPr lang="en-US" alt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7633049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153400" cy="1474787"/>
          </a:xfrm>
        </p:spPr>
        <p:txBody>
          <a:bodyPr/>
          <a:lstStyle/>
          <a:p>
            <a:r>
              <a:rPr lang="en-US" dirty="0" smtClean="0"/>
              <a:t>What are Civil Rights?</a:t>
            </a:r>
            <a:endParaRPr lang="en-US" dirty="0"/>
          </a:p>
        </p:txBody>
      </p:sp>
      <p:sp>
        <p:nvSpPr>
          <p:cNvPr id="3" name="Content Placeholder 2"/>
          <p:cNvSpPr>
            <a:spLocks noGrp="1"/>
          </p:cNvSpPr>
          <p:nvPr>
            <p:ph sz="half" idx="1"/>
          </p:nvPr>
        </p:nvSpPr>
        <p:spPr>
          <a:xfrm>
            <a:off x="457200" y="1371600"/>
            <a:ext cx="8382000" cy="4530725"/>
          </a:xfrm>
        </p:spPr>
        <p:txBody>
          <a:bodyPr/>
          <a:lstStyle/>
          <a:p>
            <a:pPr marL="0" indent="0">
              <a:buNone/>
            </a:pPr>
            <a:r>
              <a:rPr lang="en-US" dirty="0" smtClean="0"/>
              <a:t>Answer</a:t>
            </a:r>
            <a:r>
              <a:rPr lang="en-US" dirty="0"/>
              <a:t>: Civil rights are personal rights </a:t>
            </a:r>
            <a:br>
              <a:rPr lang="en-US" dirty="0"/>
            </a:br>
            <a:r>
              <a:rPr lang="en-US" dirty="0"/>
              <a:t>guaranteed and protected by </a:t>
            </a:r>
            <a:r>
              <a:rPr lang="en-US" dirty="0">
                <a:solidFill>
                  <a:srgbClr val="0000FF"/>
                </a:solidFill>
              </a:rPr>
              <a:t>the </a:t>
            </a:r>
            <a:r>
              <a:rPr lang="en-US" dirty="0" smtClean="0">
                <a:solidFill>
                  <a:srgbClr val="0000FF"/>
                </a:solidFill>
              </a:rPr>
              <a:t>U.S</a:t>
            </a:r>
            <a:r>
              <a:rPr lang="en-US" dirty="0">
                <a:solidFill>
                  <a:srgbClr val="0000FF"/>
                </a:solidFill>
              </a:rPr>
              <a:t>. Constitution and federal laws</a:t>
            </a:r>
            <a:r>
              <a:rPr lang="en-US" dirty="0"/>
              <a:t> enacted </a:t>
            </a:r>
            <a:br>
              <a:rPr lang="en-US" dirty="0"/>
            </a:br>
            <a:r>
              <a:rPr lang="en-US" dirty="0"/>
              <a:t>by Congress, such as the Civil Rights Act </a:t>
            </a:r>
            <a:br>
              <a:rPr lang="en-US" dirty="0"/>
            </a:br>
            <a:r>
              <a:rPr lang="en-US" dirty="0"/>
              <a:t>of 1964 and the Americans with Disabilities </a:t>
            </a:r>
            <a:br>
              <a:rPr lang="en-US" dirty="0"/>
            </a:br>
            <a:r>
              <a:rPr lang="en-US" dirty="0"/>
              <a:t>Act of 1990.  Civil rights include, for example,</a:t>
            </a:r>
            <a:br>
              <a:rPr lang="en-US" dirty="0"/>
            </a:br>
            <a:r>
              <a:rPr lang="en-US" dirty="0"/>
              <a:t>freedom of speech, the right to vote, due </a:t>
            </a:r>
            <a:br>
              <a:rPr lang="en-US" dirty="0"/>
            </a:br>
            <a:r>
              <a:rPr lang="en-US" dirty="0"/>
              <a:t>process of law, equal protection of the laws, </a:t>
            </a:r>
            <a:br>
              <a:rPr lang="en-US" dirty="0"/>
            </a:br>
            <a:r>
              <a:rPr lang="en-US" dirty="0"/>
              <a:t>and protection from unlawful discrimination. </a:t>
            </a:r>
            <a:br>
              <a:rPr lang="en-US" dirty="0"/>
            </a:br>
            <a:r>
              <a:rPr lang="en-US" sz="1600" dirty="0" smtClean="0"/>
              <a:t/>
            </a:r>
            <a:br>
              <a:rPr lang="en-US" sz="1600" dirty="0" smtClean="0"/>
            </a:br>
            <a:r>
              <a:rPr lang="en-US" dirty="0"/>
              <a:t> </a:t>
            </a:r>
          </a:p>
          <a:p>
            <a:pPr marL="0" indent="0">
              <a:buNone/>
            </a:pPr>
            <a:endParaRPr lang="en-US"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44</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28495871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153400" cy="1474787"/>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Title VI of the Civil Rights Act of</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half" idx="1"/>
          </p:nvPr>
        </p:nvSpPr>
        <p:spPr>
          <a:xfrm>
            <a:off x="533400" y="990600"/>
            <a:ext cx="8382000" cy="5181600"/>
          </a:xfrm>
        </p:spPr>
        <p:txBody>
          <a:bodyPr/>
          <a:lstStyle/>
          <a:p>
            <a:pPr marL="0" indent="0">
              <a:buNone/>
            </a:pPr>
            <a:r>
              <a:rPr lang="en-US" sz="4200" dirty="0" smtClean="0">
                <a:solidFill>
                  <a:srgbClr val="CC0000"/>
                </a:solidFill>
                <a:latin typeface="Tahoma" panose="020B0604030504040204" pitchFamily="34" charset="0"/>
                <a:ea typeface="Tahoma" panose="020B0604030504040204" pitchFamily="34" charset="0"/>
                <a:cs typeface="Tahoma" panose="020B0604030504040204" pitchFamily="34" charset="0"/>
              </a:rPr>
              <a:t>1964 </a:t>
            </a:r>
            <a:r>
              <a:rPr lang="en-US" dirty="0" smtClean="0">
                <a:latin typeface="Tahoma" panose="020B0604030504040204" pitchFamily="34" charset="0"/>
                <a:ea typeface="Tahoma" panose="020B0604030504040204" pitchFamily="34" charset="0"/>
                <a:cs typeface="Tahoma" panose="020B0604030504040204" pitchFamily="34" charset="0"/>
              </a:rPr>
              <a:t>protects </a:t>
            </a:r>
            <a:r>
              <a:rPr lang="en-US" dirty="0">
                <a:latin typeface="Tahoma" panose="020B0604030504040204" pitchFamily="34" charset="0"/>
                <a:ea typeface="Tahoma" panose="020B0604030504040204" pitchFamily="34" charset="0"/>
                <a:cs typeface="Tahoma" panose="020B0604030504040204" pitchFamily="34" charset="0"/>
              </a:rPr>
              <a:t>persons from discrimination based </a:t>
            </a:r>
            <a:r>
              <a:rPr lang="en-US" dirty="0" smtClean="0">
                <a:latin typeface="Tahoma" panose="020B0604030504040204" pitchFamily="34" charset="0"/>
                <a:ea typeface="Tahoma" panose="020B0604030504040204" pitchFamily="34" charset="0"/>
                <a:cs typeface="Tahoma" panose="020B0604030504040204" pitchFamily="34" charset="0"/>
              </a:rPr>
              <a:t>on </a:t>
            </a:r>
            <a:r>
              <a:rPr lang="en-US" dirty="0">
                <a:latin typeface="Tahoma" panose="020B0604030504040204" pitchFamily="34" charset="0"/>
                <a:ea typeface="Tahoma" panose="020B0604030504040204" pitchFamily="34" charset="0"/>
                <a:cs typeface="Tahoma" panose="020B0604030504040204" pitchFamily="34" charset="0"/>
              </a:rPr>
              <a:t>their </a:t>
            </a:r>
            <a:r>
              <a:rPr lang="en-US" u="sng" dirty="0">
                <a:latin typeface="Tahoma" panose="020B0604030504040204" pitchFamily="34" charset="0"/>
                <a:ea typeface="Tahoma" panose="020B0604030504040204" pitchFamily="34" charset="0"/>
                <a:cs typeface="Tahoma" panose="020B0604030504040204" pitchFamily="34" charset="0"/>
              </a:rPr>
              <a:t>race</a:t>
            </a:r>
            <a:r>
              <a:rPr lang="en-US" dirty="0">
                <a:latin typeface="Tahoma" panose="020B0604030504040204" pitchFamily="34" charset="0"/>
                <a:ea typeface="Tahoma" panose="020B0604030504040204" pitchFamily="34" charset="0"/>
                <a:cs typeface="Tahoma" panose="020B0604030504040204" pitchFamily="34" charset="0"/>
              </a:rPr>
              <a:t>, </a:t>
            </a:r>
            <a:r>
              <a:rPr lang="en-US" u="sng" dirty="0">
                <a:latin typeface="Tahoma" panose="020B0604030504040204" pitchFamily="34" charset="0"/>
                <a:ea typeface="Tahoma" panose="020B0604030504040204" pitchFamily="34" charset="0"/>
                <a:cs typeface="Tahoma" panose="020B0604030504040204" pitchFamily="34" charset="0"/>
              </a:rPr>
              <a:t>color</a:t>
            </a:r>
            <a:r>
              <a:rPr lang="en-US" dirty="0">
                <a:latin typeface="Tahoma" panose="020B0604030504040204" pitchFamily="34" charset="0"/>
                <a:ea typeface="Tahoma" panose="020B0604030504040204" pitchFamily="34" charset="0"/>
                <a:cs typeface="Tahoma" panose="020B0604030504040204" pitchFamily="34" charset="0"/>
              </a:rPr>
              <a:t>, or </a:t>
            </a:r>
            <a:r>
              <a:rPr lang="en-US" u="sng" dirty="0">
                <a:latin typeface="Tahoma" panose="020B0604030504040204" pitchFamily="34" charset="0"/>
                <a:ea typeface="Tahoma" panose="020B0604030504040204" pitchFamily="34" charset="0"/>
                <a:cs typeface="Tahoma" panose="020B0604030504040204" pitchFamily="34" charset="0"/>
              </a:rPr>
              <a:t>national</a:t>
            </a:r>
            <a:r>
              <a:rPr lang="en-US" dirty="0">
                <a:latin typeface="Tahoma" panose="020B0604030504040204" pitchFamily="34" charset="0"/>
                <a:ea typeface="Tahoma" panose="020B0604030504040204" pitchFamily="34" charset="0"/>
                <a:cs typeface="Tahoma" panose="020B0604030504040204" pitchFamily="34" charset="0"/>
              </a:rPr>
              <a:t> </a:t>
            </a:r>
            <a:r>
              <a:rPr lang="en-US" u="sng" dirty="0">
                <a:latin typeface="Tahoma" panose="020B0604030504040204" pitchFamily="34" charset="0"/>
                <a:ea typeface="Tahoma" panose="020B0604030504040204" pitchFamily="34" charset="0"/>
                <a:cs typeface="Tahoma" panose="020B0604030504040204" pitchFamily="34" charset="0"/>
              </a:rPr>
              <a:t>origin</a:t>
            </a:r>
            <a:r>
              <a:rPr lang="en-US" dirty="0">
                <a:latin typeface="Tahoma" panose="020B0604030504040204" pitchFamily="34" charset="0"/>
                <a:ea typeface="Tahoma" panose="020B0604030504040204" pitchFamily="34" charset="0"/>
                <a:cs typeface="Tahoma" panose="020B0604030504040204" pitchFamily="34" charset="0"/>
              </a:rPr>
              <a:t>. </a:t>
            </a:r>
            <a:r>
              <a:rPr lang="en-US" dirty="0" smtClean="0"/>
              <a:t/>
            </a:r>
            <a:br>
              <a:rPr lang="en-US" dirty="0" smtClean="0"/>
            </a:br>
            <a:endParaRPr lang="en-US" sz="1800" dirty="0"/>
          </a:p>
          <a:p>
            <a:pPr marL="0" indent="0">
              <a:buNone/>
            </a:pPr>
            <a:r>
              <a:rPr lang="en-US" sz="1800" dirty="0">
                <a:latin typeface="Tahoma" panose="020B0604030504040204" pitchFamily="34" charset="0"/>
                <a:ea typeface="Tahoma" panose="020B0604030504040204" pitchFamily="34" charset="0"/>
                <a:cs typeface="Tahoma" panose="020B0604030504040204" pitchFamily="34" charset="0"/>
              </a:rPr>
              <a:t>The 1964 law does not address language specifically.  However, the Office for Civil Rights </a:t>
            </a:r>
            <a:r>
              <a:rPr lang="en-US" sz="1800" dirty="0" smtClean="0">
                <a:latin typeface="Tahoma" panose="020B0604030504040204" pitchFamily="34" charset="0"/>
                <a:ea typeface="Tahoma" panose="020B0604030504040204" pitchFamily="34" charset="0"/>
                <a:cs typeface="Tahoma" panose="020B0604030504040204" pitchFamily="34" charset="0"/>
              </a:rPr>
              <a:t>explains much later </a:t>
            </a:r>
            <a:r>
              <a:rPr lang="en-US" sz="1800" dirty="0">
                <a:latin typeface="Tahoma" panose="020B0604030504040204" pitchFamily="34" charset="0"/>
                <a:ea typeface="Tahoma" panose="020B0604030504040204" pitchFamily="34" charset="0"/>
                <a:cs typeface="Tahoma" panose="020B0604030504040204" pitchFamily="34" charset="0"/>
              </a:rPr>
              <a:t>that the language a person speaks is related to his or her “national origin.” </a:t>
            </a:r>
            <a:r>
              <a:rPr lang="en-US" sz="1800" dirty="0" smtClean="0">
                <a:latin typeface="Tahoma" panose="020B0604030504040204" pitchFamily="34" charset="0"/>
                <a:ea typeface="Tahoma" panose="020B0604030504040204" pitchFamily="34" charset="0"/>
                <a:cs typeface="Tahoma" panose="020B0604030504040204" pitchFamily="34" charset="0"/>
              </a:rPr>
              <a:t> In </a:t>
            </a:r>
            <a:r>
              <a:rPr lang="en-US" sz="1800" dirty="0">
                <a:latin typeface="Tahoma" panose="020B0604030504040204" pitchFamily="34" charset="0"/>
                <a:ea typeface="Tahoma" panose="020B0604030504040204" pitchFamily="34" charset="0"/>
                <a:cs typeface="Tahoma" panose="020B0604030504040204" pitchFamily="34" charset="0"/>
              </a:rPr>
              <a:t>its </a:t>
            </a:r>
            <a:r>
              <a:rPr lang="en-US" sz="1800" dirty="0" smtClean="0">
                <a:highlight>
                  <a:srgbClr val="FFFF00"/>
                </a:highlight>
                <a:latin typeface="Tahoma" panose="020B0604030504040204" pitchFamily="34" charset="0"/>
                <a:ea typeface="Tahoma" panose="020B0604030504040204" pitchFamily="34" charset="0"/>
                <a:cs typeface="Tahoma" panose="020B0604030504040204" pitchFamily="34" charset="0"/>
              </a:rPr>
              <a:t>“</a:t>
            </a:r>
            <a:r>
              <a:rPr lang="en-US" sz="1800" dirty="0">
                <a:highlight>
                  <a:srgbClr val="FFFF00"/>
                </a:highlight>
                <a:latin typeface="Tahoma" panose="020B0604030504040204" pitchFamily="34" charset="0"/>
                <a:ea typeface="Tahoma" panose="020B0604030504040204" pitchFamily="34" charset="0"/>
                <a:cs typeface="Tahoma" panose="020B0604030504040204" pitchFamily="34" charset="0"/>
              </a:rPr>
              <a:t>Policy Guidance on the Prohibition Against National Origin Discrimination As it Affects Persons with Limited English Proficiency”</a:t>
            </a:r>
            <a:r>
              <a:rPr lang="en-US" sz="1800" dirty="0">
                <a:latin typeface="Tahoma" panose="020B0604030504040204" pitchFamily="34" charset="0"/>
                <a:ea typeface="Tahoma" panose="020B0604030504040204" pitchFamily="34" charset="0"/>
                <a:cs typeface="Tahoma" panose="020B0604030504040204" pitchFamily="34" charset="0"/>
              </a:rPr>
              <a:t> the OCR explains that national origin discrimination includes practices that result in denying a service or other benefit provided as a part of health or </a:t>
            </a:r>
            <a:r>
              <a:rPr lang="en-US" sz="1800" dirty="0" smtClean="0">
                <a:latin typeface="Tahoma" panose="020B0604030504040204" pitchFamily="34" charset="0"/>
                <a:ea typeface="Tahoma" panose="020B0604030504040204" pitchFamily="34" charset="0"/>
                <a:cs typeface="Tahoma" panose="020B0604030504040204" pitchFamily="34" charset="0"/>
              </a:rPr>
              <a:t>social services</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smtClean="0">
                <a:latin typeface="Tahoma" panose="020B0604030504040204" pitchFamily="34" charset="0"/>
                <a:ea typeface="Tahoma" panose="020B0604030504040204" pitchFamily="34" charset="0"/>
                <a:cs typeface="Tahoma" panose="020B0604030504040204" pitchFamily="34" charset="0"/>
              </a:rPr>
              <a:t/>
            </a:r>
            <a:br>
              <a:rPr lang="en-US" sz="1800" dirty="0" smtClean="0">
                <a:latin typeface="Tahoma" panose="020B0604030504040204" pitchFamily="34" charset="0"/>
                <a:ea typeface="Tahoma" panose="020B0604030504040204" pitchFamily="34" charset="0"/>
                <a:cs typeface="Tahoma" panose="020B0604030504040204" pitchFamily="34" charset="0"/>
              </a:rPr>
            </a:br>
            <a:r>
              <a:rPr lang="en-US" sz="1400" dirty="0" smtClean="0"/>
              <a:t/>
            </a:r>
            <a:br>
              <a:rPr lang="en-US" sz="1400" dirty="0" smtClean="0"/>
            </a:br>
            <a:r>
              <a:rPr lang="en-US" sz="1800" dirty="0" smtClean="0"/>
              <a:t>For more information</a:t>
            </a:r>
            <a:r>
              <a:rPr lang="en-US" sz="1800" dirty="0"/>
              <a:t>, visit http://www.hhs.gov/sites/default/files/ocr/civilrights/resources/factsheets/yourrightsundertitleviofthecivilrightsact.pdf </a:t>
            </a:r>
            <a:endParaRPr lang="en-US" sz="1800" dirty="0" smtClean="0"/>
          </a:p>
          <a:p>
            <a:pPr marL="0" indent="0">
              <a:buNone/>
            </a:pPr>
            <a:r>
              <a:rPr lang="en-US" sz="1200" dirty="0" smtClean="0"/>
              <a:t>(Title II of this Act outlawed </a:t>
            </a:r>
            <a:r>
              <a:rPr lang="en-US" sz="1200" dirty="0"/>
              <a:t>discrimination based on race, color, religion or national origin in hotels, motels, restaurants, theaters, and all other public accommodations engaged in interstate commerce; exempted private clubs without defining the term "private</a:t>
            </a:r>
            <a:r>
              <a:rPr lang="en-US" sz="1200" dirty="0" smtClean="0"/>
              <a:t>". Title VII prohibits </a:t>
            </a:r>
            <a:r>
              <a:rPr lang="en-US" sz="1200" dirty="0"/>
              <a:t>discrimination by covered employers on the basis of race, color, religion, sex or national </a:t>
            </a:r>
            <a:r>
              <a:rPr lang="en-US" sz="1200" dirty="0" smtClean="0"/>
              <a:t>origin.)</a:t>
            </a:r>
            <a:r>
              <a:rPr lang="en-US" sz="1200" dirty="0"/>
              <a:t/>
            </a:r>
            <a:br>
              <a:rPr lang="en-US" sz="1200" dirty="0"/>
            </a:br>
            <a:r>
              <a:rPr lang="en-US" sz="1800" dirty="0"/>
              <a:t/>
            </a:r>
            <a:br>
              <a:rPr lang="en-US" sz="1800" dirty="0"/>
            </a:br>
            <a:endParaRPr lang="en-US" sz="1800"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45</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4142023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98587"/>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Culturally and Linguistically Appropriate Standards </a:t>
            </a:r>
            <a:r>
              <a:rPr lang="en-US" sz="2000" dirty="0" smtClean="0">
                <a:latin typeface="Tahoma" panose="020B0604030504040204" pitchFamily="34" charset="0"/>
                <a:ea typeface="Tahoma" panose="020B0604030504040204" pitchFamily="34" charset="0"/>
                <a:cs typeface="Tahoma" panose="020B0604030504040204" pitchFamily="34" charset="0"/>
              </a:rPr>
              <a:t>(CLAS)</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half" idx="1"/>
          </p:nvPr>
        </p:nvSpPr>
        <p:spPr>
          <a:xfrm>
            <a:off x="381000" y="1600200"/>
            <a:ext cx="8153400" cy="4530725"/>
          </a:xfrm>
        </p:spPr>
        <p:txBody>
          <a:bodyPr/>
          <a:lstStyle/>
          <a:p>
            <a:r>
              <a:rPr lang="en-US" sz="2400" dirty="0">
                <a:latin typeface="+mj-lt"/>
              </a:rPr>
              <a:t>The 14 standards are organized by themes: Culturally Competent Care (Standards 1-3), Language Access Services (Standards 4-7), and Organizational Supports for Cultural Competence (Standards 8-14). </a:t>
            </a:r>
            <a:endParaRPr lang="en-US" sz="2400" dirty="0" smtClean="0">
              <a:latin typeface="+mj-lt"/>
            </a:endParaRPr>
          </a:p>
          <a:p>
            <a:r>
              <a:rPr lang="en-US" sz="2400" dirty="0" smtClean="0">
                <a:latin typeface="+mj-lt"/>
              </a:rPr>
              <a:t>Standards 4 through 7 are </a:t>
            </a:r>
            <a:r>
              <a:rPr lang="en-US" sz="2400" dirty="0" smtClean="0">
                <a:solidFill>
                  <a:srgbClr val="0000FF"/>
                </a:solidFill>
                <a:latin typeface="+mj-lt"/>
              </a:rPr>
              <a:t>based on Title VI and LEP Guidance.</a:t>
            </a:r>
            <a:r>
              <a:rPr lang="en-US" sz="2400" dirty="0" smtClean="0">
                <a:latin typeface="+mj-lt"/>
              </a:rPr>
              <a:t>  The other guidelines are </a:t>
            </a:r>
            <a:r>
              <a:rPr lang="en-US" sz="2400" i="1" dirty="0" smtClean="0">
                <a:latin typeface="+mj-lt"/>
              </a:rPr>
              <a:t>recommended</a:t>
            </a:r>
            <a:r>
              <a:rPr lang="en-US" sz="2400" dirty="0" smtClean="0">
                <a:latin typeface="+mj-lt"/>
              </a:rPr>
              <a:t> by Office of Minority Health (OMH of US </a:t>
            </a:r>
            <a:r>
              <a:rPr lang="en-US" sz="2400" dirty="0" err="1" smtClean="0">
                <a:latin typeface="+mj-lt"/>
              </a:rPr>
              <a:t>Dept</a:t>
            </a:r>
            <a:r>
              <a:rPr lang="en-US" sz="2400" dirty="0" smtClean="0">
                <a:latin typeface="+mj-lt"/>
              </a:rPr>
              <a:t> of Health and Human Services) for adoption as mandates.  You can find the full list here: http://www.imiaweb.org/resources/clas.asp</a:t>
            </a:r>
            <a:endParaRPr lang="en-US" sz="2400" dirty="0">
              <a:latin typeface="+mj-lt"/>
            </a:endParaRPr>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46</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6897875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81000"/>
            <a:ext cx="8077200" cy="5181600"/>
          </a:xfrm>
        </p:spPr>
        <p:txBody>
          <a:bodyPr/>
          <a:lstStyle/>
          <a:p>
            <a:r>
              <a:rPr lang="en-US" dirty="0">
                <a:solidFill>
                  <a:srgbClr val="C00000"/>
                </a:solidFill>
              </a:rPr>
              <a:t>Standard </a:t>
            </a:r>
            <a:r>
              <a:rPr lang="en-US" dirty="0" smtClean="0">
                <a:solidFill>
                  <a:srgbClr val="C00000"/>
                </a:solidFill>
              </a:rPr>
              <a:t>4</a:t>
            </a:r>
            <a:r>
              <a:rPr lang="en-US" dirty="0" smtClean="0"/>
              <a:t> - Health </a:t>
            </a:r>
            <a:r>
              <a:rPr lang="en-US" dirty="0"/>
              <a:t>care organizations </a:t>
            </a:r>
            <a:r>
              <a:rPr lang="en-US" dirty="0">
                <a:solidFill>
                  <a:srgbClr val="0000FF"/>
                </a:solidFill>
              </a:rPr>
              <a:t>must offer and provide language assistance services, </a:t>
            </a:r>
            <a:r>
              <a:rPr lang="en-US" dirty="0"/>
              <a:t>including bilingual staff and interpreter services, at no cost to each patient/consumer with limited English proficiency at all points of contact, in a timely manner during all hours of operation. </a:t>
            </a:r>
            <a:endParaRPr lang="en-US" dirty="0" smtClean="0"/>
          </a:p>
          <a:p>
            <a:r>
              <a:rPr lang="en-US" dirty="0" smtClean="0">
                <a:solidFill>
                  <a:srgbClr val="C00000"/>
                </a:solidFill>
              </a:rPr>
              <a:t>Standard 5 </a:t>
            </a:r>
            <a:r>
              <a:rPr lang="en-US" dirty="0" smtClean="0"/>
              <a:t>- Health </a:t>
            </a:r>
            <a:r>
              <a:rPr lang="en-US" dirty="0"/>
              <a:t>care organizations must provide to patients/consumers in their preferred language </a:t>
            </a:r>
            <a:r>
              <a:rPr lang="en-US" dirty="0">
                <a:solidFill>
                  <a:srgbClr val="0000FF"/>
                </a:solidFill>
              </a:rPr>
              <a:t>both verbal offers and written notices informing them of their right to receive language assistance services</a:t>
            </a:r>
            <a:r>
              <a:rPr lang="en-US" dirty="0"/>
              <a:t>. </a:t>
            </a:r>
          </a:p>
          <a:p>
            <a:endParaRPr lang="en-US"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47</a:t>
            </a:fld>
            <a:endParaRPr lang="en-US" altLang="en-US" dirty="0"/>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20371422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81000"/>
            <a:ext cx="8305800" cy="5715000"/>
          </a:xfrm>
        </p:spPr>
        <p:txBody>
          <a:bodyPr/>
          <a:lstStyle/>
          <a:p>
            <a:r>
              <a:rPr lang="en-US" dirty="0" smtClean="0">
                <a:solidFill>
                  <a:srgbClr val="C00000"/>
                </a:solidFill>
              </a:rPr>
              <a:t>Standard 6</a:t>
            </a:r>
            <a:r>
              <a:rPr lang="en-US" dirty="0" smtClean="0"/>
              <a:t> - Health </a:t>
            </a:r>
            <a:r>
              <a:rPr lang="en-US" dirty="0"/>
              <a:t>care organizations must assure the </a:t>
            </a:r>
            <a:r>
              <a:rPr lang="en-US" dirty="0">
                <a:solidFill>
                  <a:srgbClr val="0000FF"/>
                </a:solidFill>
              </a:rPr>
              <a:t>competence of language assistance </a:t>
            </a:r>
            <a:r>
              <a:rPr lang="en-US" dirty="0"/>
              <a:t>provided to limited English proficient patients/consumers by interpreters and bilingual staff. Family and friends should not be used to provide interpretation services (except on request by the patient/consumer). </a:t>
            </a:r>
          </a:p>
          <a:p>
            <a:r>
              <a:rPr lang="en-US" dirty="0" smtClean="0">
                <a:solidFill>
                  <a:srgbClr val="C00000"/>
                </a:solidFill>
              </a:rPr>
              <a:t>Standard </a:t>
            </a:r>
            <a:r>
              <a:rPr lang="en-US" dirty="0">
                <a:solidFill>
                  <a:srgbClr val="C00000"/>
                </a:solidFill>
              </a:rPr>
              <a:t>7 </a:t>
            </a:r>
            <a:r>
              <a:rPr lang="en-US" dirty="0" smtClean="0">
                <a:solidFill>
                  <a:srgbClr val="C00000"/>
                </a:solidFill>
              </a:rPr>
              <a:t> </a:t>
            </a:r>
            <a:r>
              <a:rPr lang="en-US" dirty="0" smtClean="0"/>
              <a:t>- Health </a:t>
            </a:r>
            <a:r>
              <a:rPr lang="en-US" dirty="0"/>
              <a:t>care organizations must </a:t>
            </a:r>
            <a:r>
              <a:rPr lang="en-US" dirty="0">
                <a:solidFill>
                  <a:srgbClr val="0000FF"/>
                </a:solidFill>
              </a:rPr>
              <a:t>make available easily understood patient-related materials and post signage </a:t>
            </a:r>
            <a:r>
              <a:rPr lang="en-US" dirty="0"/>
              <a:t>in the languages of the commonly encountered groups and/or groups represented in the service area. </a:t>
            </a:r>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48</a:t>
            </a:fld>
            <a:endParaRPr lang="en-US" altLang="en-US" dirty="0"/>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3583399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153400" cy="1246187"/>
          </a:xfrm>
        </p:spPr>
        <p:txBody>
          <a:bodyPr/>
          <a:lstStyle/>
          <a:p>
            <a:r>
              <a:rPr lang="en-US" dirty="0" smtClean="0"/>
              <a:t>HIPAA</a:t>
            </a:r>
            <a:br>
              <a:rPr lang="en-US" dirty="0" smtClean="0"/>
            </a:br>
            <a:endParaRPr lang="en-US" sz="1800" dirty="0">
              <a:solidFill>
                <a:schemeClr val="tx1"/>
              </a:solidFill>
            </a:endParaRPr>
          </a:p>
        </p:txBody>
      </p:sp>
      <p:sp>
        <p:nvSpPr>
          <p:cNvPr id="3" name="Content Placeholder 2"/>
          <p:cNvSpPr>
            <a:spLocks noGrp="1"/>
          </p:cNvSpPr>
          <p:nvPr>
            <p:ph sz="half" idx="1"/>
          </p:nvPr>
        </p:nvSpPr>
        <p:spPr>
          <a:xfrm>
            <a:off x="381000" y="1295400"/>
            <a:ext cx="4114800" cy="4724400"/>
          </a:xfrm>
        </p:spPr>
        <p:txBody>
          <a:bodyPr/>
          <a:lstStyle/>
          <a:p>
            <a:pPr marL="0" indent="0">
              <a:lnSpc>
                <a:spcPct val="115000"/>
              </a:lnSpc>
              <a:spcBef>
                <a:spcPts val="430"/>
              </a:spcBef>
              <a:spcAft>
                <a:spcPts val="0"/>
              </a:spcAft>
              <a:buNone/>
            </a:pPr>
            <a:r>
              <a:rPr lang="en-US" sz="1800" dirty="0">
                <a:solidFill>
                  <a:srgbClr val="000000"/>
                </a:solidFill>
              </a:rPr>
              <a:t>HIPAA The Health Insurance Portability and Accountability Act of 1996 was enacted by the United States Congress and signed by President Bill Clinton in 1996. </a:t>
            </a:r>
            <a:endParaRPr lang="en-US" sz="1100" dirty="0">
              <a:latin typeface="Calibri"/>
              <a:ea typeface="Calibri"/>
              <a:cs typeface="Times New Roman"/>
            </a:endParaRPr>
          </a:p>
          <a:p>
            <a:pPr marL="0" indent="0">
              <a:buNone/>
            </a:pPr>
            <a:r>
              <a:rPr lang="en-US" sz="1800" dirty="0">
                <a:solidFill>
                  <a:srgbClr val="000000"/>
                </a:solidFill>
              </a:rPr>
              <a:t>Title I of HIPAA </a:t>
            </a:r>
            <a:r>
              <a:rPr lang="en-US" sz="1800" b="1" dirty="0">
                <a:solidFill>
                  <a:srgbClr val="000000"/>
                </a:solidFill>
              </a:rPr>
              <a:t>protects health insurance coverage </a:t>
            </a:r>
            <a:r>
              <a:rPr lang="en-US" sz="1800" dirty="0">
                <a:solidFill>
                  <a:srgbClr val="000000"/>
                </a:solidFill>
              </a:rPr>
              <a:t>for workers and their families when they change or lose their jobs. Title II of HIPAA defines policies, procedures and guidelines for maintaining </a:t>
            </a:r>
            <a:r>
              <a:rPr lang="en-US" sz="1800" b="1" dirty="0">
                <a:solidFill>
                  <a:srgbClr val="000000"/>
                </a:solidFill>
                <a:highlight>
                  <a:srgbClr val="FFFF00"/>
                </a:highlight>
              </a:rPr>
              <a:t>the privacy and security of individually identifiable health information</a:t>
            </a:r>
            <a:r>
              <a:rPr lang="en-US" sz="1800" b="1" dirty="0">
                <a:solidFill>
                  <a:srgbClr val="000000"/>
                </a:solidFill>
              </a:rPr>
              <a:t> </a:t>
            </a:r>
            <a:r>
              <a:rPr lang="en-US" sz="1800" dirty="0">
                <a:solidFill>
                  <a:srgbClr val="000000"/>
                </a:solidFill>
              </a:rPr>
              <a:t>as well as outlining numerous offenses relating to health care and sets civil and criminal penalties for </a:t>
            </a:r>
            <a:r>
              <a:rPr lang="en-US" sz="1800" dirty="0" smtClean="0"/>
              <a:t>violations</a:t>
            </a:r>
            <a:r>
              <a:rPr lang="en-US" sz="1600" dirty="0"/>
              <a:t>. </a:t>
            </a:r>
          </a:p>
        </p:txBody>
      </p:sp>
      <p:sp>
        <p:nvSpPr>
          <p:cNvPr id="4" name="Content Placeholder 3"/>
          <p:cNvSpPr>
            <a:spLocks noGrp="1"/>
          </p:cNvSpPr>
          <p:nvPr>
            <p:ph sz="half" idx="2"/>
          </p:nvPr>
        </p:nvSpPr>
        <p:spPr>
          <a:xfrm>
            <a:off x="4648200" y="1371600"/>
            <a:ext cx="4038600" cy="4530725"/>
          </a:xfrm>
        </p:spPr>
        <p:txBody>
          <a:bodyPr/>
          <a:lstStyle/>
          <a:p>
            <a:pPr marL="0" indent="0">
              <a:buNone/>
            </a:pPr>
            <a:r>
              <a:rPr lang="en-US" dirty="0" smtClean="0"/>
              <a:t>Common HIPAA violations, according </a:t>
            </a:r>
            <a:r>
              <a:rPr lang="en-US" dirty="0"/>
              <a:t>to </a:t>
            </a:r>
            <a:r>
              <a:rPr lang="en-US" dirty="0" smtClean="0"/>
              <a:t>HHS (</a:t>
            </a:r>
            <a:r>
              <a:rPr lang="en-US" dirty="0"/>
              <a:t>www.hhs.gov), </a:t>
            </a:r>
          </a:p>
          <a:p>
            <a:r>
              <a:rPr lang="en-US" sz="2000" dirty="0"/>
              <a:t>Misuse and disclosures of PHI</a:t>
            </a:r>
          </a:p>
          <a:p>
            <a:r>
              <a:rPr lang="en-US" sz="2000" dirty="0"/>
              <a:t>No protection in place of health information</a:t>
            </a:r>
          </a:p>
          <a:p>
            <a:r>
              <a:rPr lang="en-US" sz="2000" dirty="0"/>
              <a:t>Patient unable to access their health information</a:t>
            </a:r>
          </a:p>
          <a:p>
            <a:r>
              <a:rPr lang="en-US" sz="2000" dirty="0"/>
              <a:t>Using or disclosing more than the minimum necessary protected health </a:t>
            </a:r>
            <a:r>
              <a:rPr lang="en-US" sz="2000" dirty="0" smtClean="0"/>
              <a:t>information</a:t>
            </a:r>
            <a:endParaRPr lang="en-US" sz="2000"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49</a:t>
            </a:fld>
            <a:endParaRPr lang="en-US" altLang="en-US" dirty="0"/>
          </a:p>
        </p:txBody>
      </p:sp>
      <p:sp>
        <p:nvSpPr>
          <p:cNvPr id="8" name="Date Placeholder 7"/>
          <p:cNvSpPr>
            <a:spLocks noGrp="1"/>
          </p:cNvSpPr>
          <p:nvPr>
            <p:ph type="dt" sz="half" idx="10"/>
          </p:nvPr>
        </p:nvSpPr>
        <p:spPr/>
        <p:txBody>
          <a:bodyPr/>
          <a:lstStyle/>
          <a:p>
            <a:pPr>
              <a:defRPr/>
            </a:pPr>
            <a:r>
              <a:rPr lang="en-US" smtClean="0"/>
              <a:t>2016</a:t>
            </a:r>
            <a:endParaRPr lang="en-US" alt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577629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pPr>
              <a:defRPr/>
            </a:pPr>
            <a:fld id="{27B5EA8B-B381-461A-9BDF-3EB05DEF8F9E}" type="slidenum">
              <a:rPr lang="en-US" altLang="en-US"/>
              <a:pPr>
                <a:defRPr/>
              </a:pPr>
              <a:t>5</a:t>
            </a:fld>
            <a:endParaRPr lang="en-US" altLang="en-US" dirty="0"/>
          </a:p>
        </p:txBody>
      </p:sp>
      <p:sp>
        <p:nvSpPr>
          <p:cNvPr id="128002" name="Rectangle 2"/>
          <p:cNvSpPr>
            <a:spLocks noGrp="1" noChangeArrowheads="1"/>
          </p:cNvSpPr>
          <p:nvPr>
            <p:ph type="title"/>
          </p:nvPr>
        </p:nvSpPr>
        <p:spPr>
          <a:xfrm>
            <a:off x="457200" y="228600"/>
            <a:ext cx="8153400" cy="1981200"/>
          </a:xfrm>
        </p:spPr>
        <p:txBody>
          <a:bodyPr/>
          <a:lstStyle/>
          <a:p>
            <a:r>
              <a:rPr lang="en-US" dirty="0" smtClean="0">
                <a:latin typeface="Tahoma" pitchFamily="34" charset="0"/>
              </a:rPr>
              <a:t>About the two tests: </a:t>
            </a:r>
            <a:r>
              <a:rPr lang="en-US" sz="2400" dirty="0" smtClean="0">
                <a:latin typeface="Tahoma" pitchFamily="34" charset="0"/>
              </a:rPr>
              <a:t>Both groups did surveys and based their test content on their respective  interpreter responses.</a:t>
            </a:r>
            <a:r>
              <a:rPr lang="en-US" sz="2400" dirty="0">
                <a:solidFill>
                  <a:schemeClr val="tx1"/>
                </a:solidFill>
                <a:latin typeface="Tahoma" pitchFamily="34" charset="0"/>
              </a:rPr>
              <a:t/>
            </a:r>
            <a:br>
              <a:rPr lang="en-US" sz="2400" dirty="0">
                <a:solidFill>
                  <a:schemeClr val="tx1"/>
                </a:solidFill>
                <a:latin typeface="Tahoma" pitchFamily="34" charset="0"/>
              </a:rPr>
            </a:br>
            <a:r>
              <a:rPr lang="en-US" sz="1600" dirty="0" smtClean="0">
                <a:solidFill>
                  <a:schemeClr val="tx1"/>
                </a:solidFill>
                <a:latin typeface="Tahoma" pitchFamily="34" charset="0"/>
              </a:rPr>
              <a:t>The text below originated primarily from a comparison chart created by Elsa Boyer.</a:t>
            </a:r>
          </a:p>
        </p:txBody>
      </p:sp>
      <p:sp>
        <p:nvSpPr>
          <p:cNvPr id="128003" name="Rectangle 3"/>
          <p:cNvSpPr>
            <a:spLocks noGrp="1" noChangeArrowheads="1"/>
          </p:cNvSpPr>
          <p:nvPr>
            <p:ph type="body" sz="half" idx="1"/>
          </p:nvPr>
        </p:nvSpPr>
        <p:spPr>
          <a:xfrm>
            <a:off x="381000" y="1905000"/>
            <a:ext cx="3886200" cy="4648200"/>
          </a:xfrm>
        </p:spPr>
        <p:txBody>
          <a:bodyPr/>
          <a:lstStyle/>
          <a:p>
            <a:pPr>
              <a:buFont typeface="Wingdings" pitchFamily="2" charset="2"/>
              <a:buNone/>
            </a:pPr>
            <a:r>
              <a:rPr lang="en-US" sz="2600" dirty="0" smtClean="0">
                <a:latin typeface="Tahoma" panose="020B0604030504040204" pitchFamily="34" charset="0"/>
                <a:ea typeface="Tahoma" panose="020B0604030504040204" pitchFamily="34" charset="0"/>
                <a:cs typeface="Tahoma" panose="020B0604030504040204" pitchFamily="34" charset="0"/>
              </a:rPr>
              <a:t>NBCMI</a:t>
            </a:r>
          </a:p>
          <a:p>
            <a:pPr lvl="0">
              <a:lnSpc>
                <a:spcPct val="115000"/>
              </a:lnSpc>
              <a:spcBef>
                <a:spcPts val="0"/>
              </a:spcBef>
              <a:spcAft>
                <a:spcPts val="0"/>
              </a:spcAft>
              <a:buFont typeface="Symbol"/>
              <a:buChar char=""/>
            </a:pPr>
            <a:r>
              <a:rPr lang="en-US" sz="1500" dirty="0">
                <a:latin typeface="Tahoma" panose="020B0604030504040204" pitchFamily="34" charset="0"/>
                <a:ea typeface="Tahoma" panose="020B0604030504040204" pitchFamily="34" charset="0"/>
                <a:cs typeface="Tahoma" panose="020B0604030504040204" pitchFamily="34" charset="0"/>
              </a:rPr>
              <a:t>Roles of the Medical Interpreter (8%)</a:t>
            </a:r>
          </a:p>
          <a:p>
            <a:pPr lvl="0">
              <a:lnSpc>
                <a:spcPct val="115000"/>
              </a:lnSpc>
              <a:spcBef>
                <a:spcPts val="0"/>
              </a:spcBef>
              <a:spcAft>
                <a:spcPts val="0"/>
              </a:spcAft>
              <a:buFont typeface="Symbol"/>
              <a:buChar char=""/>
            </a:pPr>
            <a:r>
              <a:rPr lang="en-US" sz="1500" dirty="0">
                <a:latin typeface="Tahoma" panose="020B0604030504040204" pitchFamily="34" charset="0"/>
                <a:ea typeface="Tahoma" panose="020B0604030504040204" pitchFamily="34" charset="0"/>
                <a:cs typeface="Tahoma" panose="020B0604030504040204" pitchFamily="34" charset="0"/>
              </a:rPr>
              <a:t>Medical Interpreter Ethics (15%)</a:t>
            </a:r>
          </a:p>
          <a:p>
            <a:pPr lvl="0">
              <a:lnSpc>
                <a:spcPct val="115000"/>
              </a:lnSpc>
              <a:spcBef>
                <a:spcPts val="0"/>
              </a:spcBef>
              <a:spcAft>
                <a:spcPts val="0"/>
              </a:spcAft>
              <a:buFont typeface="Symbol"/>
              <a:buChar char=""/>
            </a:pPr>
            <a:r>
              <a:rPr lang="en-US" sz="1500" dirty="0">
                <a:latin typeface="Tahoma" panose="020B0604030504040204" pitchFamily="34" charset="0"/>
                <a:ea typeface="Tahoma" panose="020B0604030504040204" pitchFamily="34" charset="0"/>
                <a:cs typeface="Tahoma" panose="020B0604030504040204" pitchFamily="34" charset="0"/>
              </a:rPr>
              <a:t>Cultural Competence (8%)</a:t>
            </a:r>
          </a:p>
          <a:p>
            <a:pPr lvl="0">
              <a:lnSpc>
                <a:spcPct val="115000"/>
              </a:lnSpc>
              <a:spcBef>
                <a:spcPts val="0"/>
              </a:spcBef>
              <a:spcAft>
                <a:spcPts val="0"/>
              </a:spcAft>
              <a:buFont typeface="Symbol"/>
              <a:buChar char=""/>
            </a:pPr>
            <a:r>
              <a:rPr lang="en-US" sz="1500" dirty="0">
                <a:latin typeface="Tahoma" panose="020B0604030504040204" pitchFamily="34" charset="0"/>
                <a:ea typeface="Tahoma" panose="020B0604030504040204" pitchFamily="34" charset="0"/>
                <a:cs typeface="Tahoma" panose="020B0604030504040204" pitchFamily="34" charset="0"/>
              </a:rPr>
              <a:t>Medical Terminology in Working Languages (38%)</a:t>
            </a:r>
          </a:p>
          <a:p>
            <a:pPr lvl="0">
              <a:lnSpc>
                <a:spcPct val="115000"/>
              </a:lnSpc>
              <a:spcBef>
                <a:spcPts val="0"/>
              </a:spcBef>
              <a:spcAft>
                <a:spcPts val="0"/>
              </a:spcAft>
              <a:buFont typeface="Symbol"/>
              <a:buChar char=""/>
            </a:pPr>
            <a:r>
              <a:rPr lang="en-US" sz="1500" dirty="0">
                <a:latin typeface="Tahoma" panose="020B0604030504040204" pitchFamily="34" charset="0"/>
                <a:ea typeface="Tahoma" panose="020B0604030504040204" pitchFamily="34" charset="0"/>
                <a:cs typeface="Tahoma" panose="020B0604030504040204" pitchFamily="34" charset="0"/>
              </a:rPr>
              <a:t>Medical Specialties in Working Languages </a:t>
            </a:r>
            <a:r>
              <a:rPr lang="en-US" sz="1500" dirty="0" smtClean="0">
                <a:latin typeface="Tahoma" panose="020B0604030504040204" pitchFamily="34" charset="0"/>
                <a:ea typeface="Tahoma" panose="020B0604030504040204" pitchFamily="34" charset="0"/>
                <a:cs typeface="Tahoma" panose="020B0604030504040204" pitchFamily="34" charset="0"/>
              </a:rPr>
              <a:t>(</a:t>
            </a:r>
            <a:r>
              <a:rPr lang="en-US" sz="1500" dirty="0">
                <a:latin typeface="Tahoma" panose="020B0604030504040204" pitchFamily="34" charset="0"/>
                <a:ea typeface="Tahoma" panose="020B0604030504040204" pitchFamily="34" charset="0"/>
                <a:cs typeface="Tahoma" panose="020B0604030504040204" pitchFamily="34" charset="0"/>
              </a:rPr>
              <a:t>23%)</a:t>
            </a:r>
          </a:p>
          <a:p>
            <a:pPr lvl="0">
              <a:lnSpc>
                <a:spcPct val="115000"/>
              </a:lnSpc>
              <a:spcBef>
                <a:spcPts val="0"/>
              </a:spcBef>
              <a:spcAft>
                <a:spcPts val="0"/>
              </a:spcAft>
              <a:buFont typeface="Symbol"/>
              <a:buChar char=""/>
            </a:pPr>
            <a:r>
              <a:rPr lang="en-US" sz="1500" dirty="0">
                <a:latin typeface="Tahoma" panose="020B0604030504040204" pitchFamily="34" charset="0"/>
                <a:ea typeface="Tahoma" panose="020B0604030504040204" pitchFamily="34" charset="0"/>
                <a:cs typeface="Tahoma" panose="020B0604030504040204" pitchFamily="34" charset="0"/>
              </a:rPr>
              <a:t>Interpreter Standards of Practice (IMIA, CHIA, NCIHC) (5%)</a:t>
            </a:r>
          </a:p>
          <a:p>
            <a:r>
              <a:rPr lang="en-US" sz="1500" dirty="0">
                <a:latin typeface="Tahoma" panose="020B0604030504040204" pitchFamily="34" charset="0"/>
                <a:ea typeface="Tahoma" panose="020B0604030504040204" pitchFamily="34" charset="0"/>
                <a:cs typeface="Tahoma" panose="020B0604030504040204" pitchFamily="34" charset="0"/>
              </a:rPr>
              <a:t>Legislation and Regulations (HIPAA, CLAS) (3</a:t>
            </a:r>
            <a:r>
              <a:rPr lang="en-US" sz="1500" dirty="0" smtClean="0">
                <a:latin typeface="Tahoma" panose="020B0604030504040204" pitchFamily="34" charset="0"/>
                <a:ea typeface="Tahoma" panose="020B0604030504040204" pitchFamily="34" charset="0"/>
                <a:cs typeface="Tahoma" panose="020B0604030504040204" pitchFamily="34" charset="0"/>
              </a:rPr>
              <a:t>%)</a:t>
            </a:r>
            <a:r>
              <a:rPr lang="en-US" sz="1400" dirty="0" smtClean="0">
                <a:latin typeface="Tahoma" panose="020B0604030504040204" pitchFamily="34" charset="0"/>
                <a:ea typeface="Tahoma" panose="020B0604030504040204" pitchFamily="34" charset="0"/>
                <a:cs typeface="Tahoma" panose="020B0604030504040204" pitchFamily="34" charset="0"/>
              </a:rPr>
              <a:t/>
            </a:r>
            <a:br>
              <a:rPr lang="en-US" sz="1400" dirty="0" smtClean="0">
                <a:latin typeface="Tahoma" panose="020B0604030504040204" pitchFamily="34" charset="0"/>
                <a:ea typeface="Tahoma" panose="020B0604030504040204" pitchFamily="34" charset="0"/>
                <a:cs typeface="Tahoma" panose="020B0604030504040204" pitchFamily="34" charset="0"/>
              </a:rPr>
            </a:br>
            <a:r>
              <a:rPr lang="en-US" sz="1800" dirty="0" smtClean="0">
                <a:latin typeface="Tahoma" panose="020B0604030504040204" pitchFamily="34" charset="0"/>
                <a:ea typeface="Tahoma" panose="020B0604030504040204" pitchFamily="34" charset="0"/>
                <a:cs typeface="Tahoma" panose="020B0604030504040204" pitchFamily="34" charset="0"/>
              </a:rPr>
              <a:t>For detail, go to page 8 </a:t>
            </a:r>
            <a:r>
              <a:rPr lang="en-US" sz="1800" dirty="0">
                <a:latin typeface="Tahoma" panose="020B0604030504040204" pitchFamily="34" charset="0"/>
                <a:ea typeface="Tahoma" panose="020B0604030504040204" pitchFamily="34" charset="0"/>
                <a:cs typeface="Tahoma" panose="020B0604030504040204" pitchFamily="34" charset="0"/>
              </a:rPr>
              <a:t>of </a:t>
            </a:r>
            <a:r>
              <a:rPr lang="en-US" sz="1400" dirty="0" smtClean="0">
                <a:latin typeface="Tahoma" panose="020B0604030504040204" pitchFamily="34" charset="0"/>
                <a:ea typeface="Tahoma" panose="020B0604030504040204" pitchFamily="34" charset="0"/>
                <a:cs typeface="Tahoma" panose="020B0604030504040204" pitchFamily="34" charset="0"/>
              </a:rPr>
              <a:t>http</a:t>
            </a:r>
            <a:r>
              <a:rPr lang="en-US" sz="1400" dirty="0">
                <a:latin typeface="Tahoma" panose="020B0604030504040204" pitchFamily="34" charset="0"/>
                <a:ea typeface="Tahoma" panose="020B0604030504040204" pitchFamily="34" charset="0"/>
                <a:cs typeface="Tahoma" panose="020B0604030504040204" pitchFamily="34" charset="0"/>
              </a:rPr>
              <a:t>://www.certifiedmedicalinterpreters.org//sites/default/files/national-board-candidate-handbook.pdf</a:t>
            </a:r>
            <a:endParaRPr lang="en-US" sz="1400" dirty="0" smtClean="0">
              <a:latin typeface="Tahoma" panose="020B0604030504040204" pitchFamily="34" charset="0"/>
              <a:ea typeface="Tahoma" panose="020B0604030504040204" pitchFamily="34" charset="0"/>
              <a:cs typeface="Tahoma" panose="020B0604030504040204" pitchFamily="34" charset="0"/>
            </a:endParaRPr>
          </a:p>
        </p:txBody>
      </p:sp>
      <p:sp>
        <p:nvSpPr>
          <p:cNvPr id="128004" name="Rectangle 4"/>
          <p:cNvSpPr>
            <a:spLocks noGrp="1" noChangeArrowheads="1"/>
          </p:cNvSpPr>
          <p:nvPr>
            <p:ph type="body" sz="half" idx="2"/>
          </p:nvPr>
        </p:nvSpPr>
        <p:spPr>
          <a:xfrm>
            <a:off x="4724400" y="1981200"/>
            <a:ext cx="3962400" cy="4495800"/>
          </a:xfrm>
        </p:spPr>
        <p:txBody>
          <a:bodyPr/>
          <a:lstStyle/>
          <a:p>
            <a:pPr>
              <a:buNone/>
            </a:pPr>
            <a:r>
              <a:rPr lang="en-US" sz="2600" dirty="0">
                <a:latin typeface="Tahoma" panose="020B0604030504040204" pitchFamily="34" charset="0"/>
                <a:ea typeface="Tahoma" panose="020B0604030504040204" pitchFamily="34" charset="0"/>
                <a:cs typeface="Tahoma" panose="020B0604030504040204" pitchFamily="34" charset="0"/>
              </a:rPr>
              <a:t>CCHI</a:t>
            </a:r>
          </a:p>
          <a:p>
            <a:pPr>
              <a:buNone/>
            </a:pPr>
            <a:r>
              <a:rPr lang="en-US" sz="1800" dirty="0">
                <a:latin typeface="Tahoma" panose="020B0604030504040204" pitchFamily="34" charset="0"/>
                <a:ea typeface="Tahoma" panose="020B0604030504040204" pitchFamily="34" charset="0"/>
                <a:cs typeface="Tahoma" panose="020B0604030504040204" pitchFamily="34" charset="0"/>
              </a:rPr>
              <a:t>•	Manage an Interpreter Encounter 30-35%</a:t>
            </a:r>
          </a:p>
          <a:p>
            <a:pPr>
              <a:buNone/>
            </a:pPr>
            <a:r>
              <a:rPr lang="en-US" sz="1800" dirty="0">
                <a:latin typeface="Tahoma" panose="020B0604030504040204" pitchFamily="34" charset="0"/>
                <a:ea typeface="Tahoma" panose="020B0604030504040204" pitchFamily="34" charset="0"/>
                <a:cs typeface="Tahoma" panose="020B0604030504040204" pitchFamily="34" charset="0"/>
              </a:rPr>
              <a:t>•	Healthcare Terminology 22-25%</a:t>
            </a:r>
          </a:p>
          <a:p>
            <a:pPr>
              <a:buNone/>
            </a:pPr>
            <a:r>
              <a:rPr lang="en-US" sz="1800" dirty="0">
                <a:latin typeface="Tahoma" panose="020B0604030504040204" pitchFamily="34" charset="0"/>
                <a:ea typeface="Tahoma" panose="020B0604030504040204" pitchFamily="34" charset="0"/>
                <a:cs typeface="Tahoma" panose="020B0604030504040204" pitchFamily="34" charset="0"/>
              </a:rPr>
              <a:t>•	Interact with Other Healthcare Professionals 20-24%</a:t>
            </a:r>
          </a:p>
          <a:p>
            <a:pPr>
              <a:buNone/>
            </a:pPr>
            <a:r>
              <a:rPr lang="en-US" sz="1800" dirty="0">
                <a:latin typeface="Tahoma" panose="020B0604030504040204" pitchFamily="34" charset="0"/>
                <a:ea typeface="Tahoma" panose="020B0604030504040204" pitchFamily="34" charset="0"/>
                <a:cs typeface="Tahoma" panose="020B0604030504040204" pitchFamily="34" charset="0"/>
              </a:rPr>
              <a:t>•	Prepare for an Interpreting Encounter 16-20%</a:t>
            </a:r>
          </a:p>
          <a:p>
            <a:pPr>
              <a:buNone/>
            </a:pPr>
            <a:r>
              <a:rPr lang="en-US" sz="1800" dirty="0">
                <a:latin typeface="Tahoma" panose="020B0604030504040204" pitchFamily="34" charset="0"/>
                <a:ea typeface="Tahoma" panose="020B0604030504040204" pitchFamily="34" charset="0"/>
                <a:cs typeface="Tahoma" panose="020B0604030504040204" pitchFamily="34" charset="0"/>
              </a:rPr>
              <a:t>•	Demonstrate Cultural Responsiveness 3-6%</a:t>
            </a:r>
          </a:p>
          <a:p>
            <a:pPr>
              <a:buNone/>
            </a:pPr>
            <a:r>
              <a:rPr lang="en-US" sz="1800" dirty="0">
                <a:latin typeface="Tahoma" panose="020B0604030504040204" pitchFamily="34" charset="0"/>
                <a:ea typeface="Tahoma" panose="020B0604030504040204" pitchFamily="34" charset="0"/>
                <a:cs typeface="Tahoma" panose="020B0604030504040204" pitchFamily="34" charset="0"/>
              </a:rPr>
              <a:t>For </a:t>
            </a:r>
            <a:r>
              <a:rPr lang="en-US" sz="1800" dirty="0" smtClean="0">
                <a:latin typeface="Tahoma" panose="020B0604030504040204" pitchFamily="34" charset="0"/>
                <a:ea typeface="Tahoma" panose="020B0604030504040204" pitchFamily="34" charset="0"/>
                <a:cs typeface="Tahoma" panose="020B0604030504040204" pitchFamily="34" charset="0"/>
              </a:rPr>
              <a:t>detail</a:t>
            </a:r>
            <a:r>
              <a:rPr lang="en-US" sz="1800" dirty="0">
                <a:latin typeface="Tahoma" panose="020B0604030504040204" pitchFamily="34" charset="0"/>
                <a:ea typeface="Tahoma" panose="020B0604030504040204" pitchFamily="34" charset="0"/>
                <a:cs typeface="Tahoma" panose="020B0604030504040204" pitchFamily="34" charset="0"/>
              </a:rPr>
              <a:t>, go to http://www.cchicertification.org/images/pdfs/testoutline.pdf</a:t>
            </a:r>
          </a:p>
          <a:p>
            <a:pPr>
              <a:buFont typeface="Wingdings" pitchFamily="2" charset="2"/>
              <a:buNone/>
            </a:pPr>
            <a:endParaRPr lang="en-US" sz="1800" dirty="0">
              <a:latin typeface="Tahoma" panose="020B0604030504040204" pitchFamily="34" charset="0"/>
              <a:ea typeface="Tahoma" panose="020B0604030504040204" pitchFamily="34" charset="0"/>
              <a:cs typeface="Tahoma" panose="020B0604030504040204" pitchFamily="34" charset="0"/>
            </a:endParaRPr>
          </a:p>
        </p:txBody>
      </p:sp>
      <p:sp>
        <p:nvSpPr>
          <p:cNvPr id="6" name="Date Placeholder 5"/>
          <p:cNvSpPr>
            <a:spLocks noGrp="1"/>
          </p:cNvSpPr>
          <p:nvPr>
            <p:ph type="dt" sz="half" idx="10"/>
          </p:nvPr>
        </p:nvSpPr>
        <p:spPr/>
        <p:txBody>
          <a:bodyPr/>
          <a:lstStyle/>
          <a:p>
            <a:pPr>
              <a:defRPr/>
            </a:pPr>
            <a:r>
              <a:rPr lang="en-US" smtClean="0"/>
              <a:t>2016</a:t>
            </a:r>
            <a:endParaRPr lang="en-US" altLang="en-US" dirty="0"/>
          </a:p>
        </p:txBody>
      </p:sp>
      <p:sp>
        <p:nvSpPr>
          <p:cNvPr id="10" name="Rectangle 9"/>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6060353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1"/>
            <a:ext cx="8077200" cy="1447800"/>
          </a:xfrm>
        </p:spPr>
        <p:txBody>
          <a:bodyPr/>
          <a:lstStyle/>
          <a:p>
            <a:r>
              <a:rPr lang="en-US" dirty="0" smtClean="0"/>
              <a:t>Want to know more re HIPAA?</a:t>
            </a:r>
            <a:endParaRPr lang="en-US" dirty="0"/>
          </a:p>
        </p:txBody>
      </p:sp>
      <p:sp>
        <p:nvSpPr>
          <p:cNvPr id="3" name="Content Placeholder 2"/>
          <p:cNvSpPr>
            <a:spLocks noGrp="1"/>
          </p:cNvSpPr>
          <p:nvPr>
            <p:ph sz="half" idx="1"/>
          </p:nvPr>
        </p:nvSpPr>
        <p:spPr>
          <a:xfrm>
            <a:off x="609600" y="1600200"/>
            <a:ext cx="7696200" cy="4530725"/>
          </a:xfrm>
        </p:spPr>
        <p:txBody>
          <a:bodyPr/>
          <a:lstStyle/>
          <a:p>
            <a:r>
              <a:rPr lang="en-US" dirty="0"/>
              <a:t>UCLA Medical Center has an online training on </a:t>
            </a:r>
            <a:r>
              <a:rPr lang="en-US" dirty="0" smtClean="0"/>
              <a:t>HIPAA that is accessible to the public “HIPAA </a:t>
            </a:r>
            <a:r>
              <a:rPr lang="en-US" dirty="0"/>
              <a:t>Privacy and Information Security Training for New Workforce Members</a:t>
            </a:r>
            <a:r>
              <a:rPr lang="en-US" dirty="0" smtClean="0"/>
              <a:t>.”  </a:t>
            </a:r>
          </a:p>
          <a:p>
            <a:pPr marL="0" indent="0">
              <a:buNone/>
            </a:pPr>
            <a:r>
              <a:rPr lang="en-US" dirty="0" smtClean="0"/>
              <a:t>http</a:t>
            </a:r>
            <a:r>
              <a:rPr lang="en-US" dirty="0"/>
              <a:t>://hshr.mednet.ucla.edu/s/trainings/policiesprocedures/publish/ocr.htm</a:t>
            </a:r>
          </a:p>
          <a:p>
            <a:r>
              <a:rPr lang="en-US" dirty="0" smtClean="0"/>
              <a:t>Their </a:t>
            </a:r>
            <a:r>
              <a:rPr lang="en-US" dirty="0"/>
              <a:t>quiz has 11 questions</a:t>
            </a:r>
            <a:r>
              <a:rPr lang="en-US" dirty="0" smtClean="0"/>
              <a:t>. Good practice.   </a:t>
            </a:r>
            <a:r>
              <a:rPr lang="en-US" dirty="0"/>
              <a:t>It's here:</a:t>
            </a:r>
          </a:p>
          <a:p>
            <a:pPr marL="0" indent="0">
              <a:buNone/>
            </a:pPr>
            <a:r>
              <a:rPr lang="en-US" dirty="0" smtClean="0"/>
              <a:t>https</a:t>
            </a:r>
            <a:r>
              <a:rPr lang="en-US" dirty="0"/>
              <a:t>://hshr.mednet.ucla.edu/s/trainings/policiesprocedures/publish3/quiz.htm</a:t>
            </a:r>
          </a:p>
          <a:p>
            <a:endParaRPr lang="en-US" dirty="0"/>
          </a:p>
          <a:p>
            <a:endParaRPr lang="en-US" dirty="0" smtClean="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50</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5393900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Commission</a:t>
            </a:r>
            <a:endParaRPr lang="en-US" dirty="0"/>
          </a:p>
        </p:txBody>
      </p:sp>
      <p:sp>
        <p:nvSpPr>
          <p:cNvPr id="3" name="Content Placeholder 2"/>
          <p:cNvSpPr>
            <a:spLocks noGrp="1"/>
          </p:cNvSpPr>
          <p:nvPr>
            <p:ph sz="half" idx="1"/>
          </p:nvPr>
        </p:nvSpPr>
        <p:spPr>
          <a:xfrm>
            <a:off x="533400" y="1371600"/>
            <a:ext cx="8077200" cy="4530725"/>
          </a:xfrm>
        </p:spPr>
        <p:txBody>
          <a:bodyPr/>
          <a:lstStyle/>
          <a:p>
            <a:r>
              <a:rPr lang="en-US" dirty="0"/>
              <a:t>What is </a:t>
            </a:r>
            <a:r>
              <a:rPr lang="en-US" dirty="0" smtClean="0"/>
              <a:t>it?</a:t>
            </a:r>
            <a:br>
              <a:rPr lang="en-US" dirty="0" smtClean="0"/>
            </a:br>
            <a:r>
              <a:rPr lang="en-US" dirty="0" smtClean="0"/>
              <a:t/>
            </a:r>
            <a:br>
              <a:rPr lang="en-US" dirty="0" smtClean="0"/>
            </a:br>
            <a:r>
              <a:rPr lang="en-US" dirty="0" smtClean="0"/>
              <a:t>The </a:t>
            </a:r>
            <a:r>
              <a:rPr lang="en-US" dirty="0"/>
              <a:t>Joint </a:t>
            </a:r>
            <a:r>
              <a:rPr lang="en-US" dirty="0" smtClean="0"/>
              <a:t>Commission is an </a:t>
            </a:r>
            <a:r>
              <a:rPr lang="en-US" dirty="0"/>
              <a:t>independent, not-for-profit organization </a:t>
            </a:r>
            <a:r>
              <a:rPr lang="en-US" dirty="0" smtClean="0"/>
              <a:t>that </a:t>
            </a:r>
            <a:r>
              <a:rPr lang="en-US" dirty="0"/>
              <a:t>accredits and certifies more than 20,500 health care organizations and programs in the United States.  </a:t>
            </a:r>
            <a:r>
              <a:rPr lang="en-US" dirty="0" smtClean="0"/>
              <a:t/>
            </a:r>
            <a:br>
              <a:rPr lang="en-US" dirty="0" smtClean="0"/>
            </a:br>
            <a:r>
              <a:rPr lang="en-US" sz="1800" dirty="0" smtClean="0"/>
              <a:t/>
            </a:r>
            <a:br>
              <a:rPr lang="en-US" sz="1800" dirty="0" smtClean="0"/>
            </a:br>
            <a:r>
              <a:rPr lang="en-US" dirty="0" smtClean="0"/>
              <a:t>It is not a federal agency, but its attention to language access is helping to improve compliance with federal law.</a:t>
            </a:r>
            <a:endParaRPr lang="en-US" dirty="0"/>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51</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30691898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standards</a:t>
            </a:r>
            <a:endParaRPr lang="en-US" dirty="0"/>
          </a:p>
        </p:txBody>
      </p:sp>
      <p:sp>
        <p:nvSpPr>
          <p:cNvPr id="3" name="Content Placeholder 2"/>
          <p:cNvSpPr>
            <a:spLocks noGrp="1"/>
          </p:cNvSpPr>
          <p:nvPr>
            <p:ph sz="half" idx="1"/>
          </p:nvPr>
        </p:nvSpPr>
        <p:spPr>
          <a:xfrm>
            <a:off x="533400" y="1066801"/>
            <a:ext cx="7848600" cy="4114800"/>
          </a:xfrm>
        </p:spPr>
        <p:txBody>
          <a:bodyPr/>
          <a:lstStyle/>
          <a:p>
            <a:pPr marL="0" indent="0">
              <a:buNone/>
            </a:pPr>
            <a:r>
              <a:rPr lang="en-US" dirty="0" smtClean="0"/>
              <a:t>“The </a:t>
            </a:r>
            <a:r>
              <a:rPr lang="en-US" dirty="0"/>
              <a:t>new patient centered communication standards expect that individuals who provide language services for the hospital meet the qualifications defined by the organization. </a:t>
            </a:r>
            <a:r>
              <a:rPr lang="en-US" dirty="0" smtClean="0"/>
              <a:t>…The </a:t>
            </a:r>
            <a:r>
              <a:rPr lang="en-US" dirty="0"/>
              <a:t>hospital has the flexibility to define the qualifications for their interpreters and translators, and they would be expected to demonstrate that their interpreters/translators meet the hospital’s qualifications.”</a:t>
            </a:r>
            <a:br>
              <a:rPr lang="en-US" dirty="0"/>
            </a:br>
            <a:endParaRPr lang="en-US" sz="1600" dirty="0" smtClean="0">
              <a:latin typeface="Tahoma" panose="020B0604030504040204" pitchFamily="34" charset="0"/>
            </a:endParaRPr>
          </a:p>
          <a:p>
            <a:pPr marL="0" indent="0">
              <a:buNone/>
            </a:pPr>
            <a:r>
              <a:rPr lang="en-US" sz="1600" dirty="0">
                <a:latin typeface="Tahoma" panose="020B0604030504040204" pitchFamily="34" charset="0"/>
              </a:rPr>
              <a:t>2</a:t>
            </a:r>
            <a:r>
              <a:rPr lang="en-US" sz="1600" dirty="0" smtClean="0">
                <a:latin typeface="Tahoma" panose="020B0604030504040204" pitchFamily="34" charset="0"/>
              </a:rPr>
              <a:t>011 Language Line Services White Paper </a:t>
            </a:r>
            <a:r>
              <a:rPr lang="en-US" sz="1600" i="1" dirty="0" smtClean="0">
                <a:latin typeface="Tahoma" panose="020B0604030504040204" pitchFamily="34" charset="0"/>
              </a:rPr>
              <a:t>The </a:t>
            </a:r>
            <a:r>
              <a:rPr lang="en-US" sz="1600" i="1" dirty="0">
                <a:latin typeface="Tahoma" panose="020B0604030504040204" pitchFamily="34" charset="0"/>
              </a:rPr>
              <a:t>New Joint Commission Standards </a:t>
            </a:r>
            <a:r>
              <a:rPr lang="en-US" sz="1600" i="1" dirty="0" smtClean="0">
                <a:latin typeface="Tahoma" panose="020B0604030504040204" pitchFamily="34" charset="0"/>
              </a:rPr>
              <a:t>for Patient-Centered Communication; Hospitals </a:t>
            </a:r>
            <a:r>
              <a:rPr lang="en-US" sz="1600" i="1" dirty="0">
                <a:latin typeface="Tahoma" panose="020B0604030504040204" pitchFamily="34" charset="0"/>
              </a:rPr>
              <a:t>Remain Unprepared As The Joint </a:t>
            </a:r>
            <a:r>
              <a:rPr lang="en-US" sz="1600" i="1" dirty="0" smtClean="0">
                <a:latin typeface="Tahoma" panose="020B0604030504040204" pitchFamily="34" charset="0"/>
              </a:rPr>
              <a:t>Commission Standards </a:t>
            </a:r>
            <a:r>
              <a:rPr lang="en-US" sz="1600" i="1" dirty="0">
                <a:latin typeface="Tahoma" panose="020B0604030504040204" pitchFamily="34" charset="0"/>
              </a:rPr>
              <a:t>Go Into Effect</a:t>
            </a:r>
          </a:p>
        </p:txBody>
      </p:sp>
      <p:sp>
        <p:nvSpPr>
          <p:cNvPr id="7" name="Slide Number Placeholder 6"/>
          <p:cNvSpPr>
            <a:spLocks noGrp="1"/>
          </p:cNvSpPr>
          <p:nvPr>
            <p:ph type="sldNum" sz="quarter" idx="12"/>
          </p:nvPr>
        </p:nvSpPr>
        <p:spPr/>
        <p:txBody>
          <a:bodyPr/>
          <a:lstStyle/>
          <a:p>
            <a:pPr>
              <a:defRPr/>
            </a:pPr>
            <a:fld id="{B98B3B91-BAD1-4782-80F2-177824182118}" type="slidenum">
              <a:rPr lang="en-US" altLang="en-US" smtClean="0"/>
              <a:pPr>
                <a:defRPr/>
              </a:pPr>
              <a:t>52</a:t>
            </a:fld>
            <a:endParaRPr lang="en-US" alt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Tree>
    <p:extLst>
      <p:ext uri="{BB962C8B-B14F-4D97-AF65-F5344CB8AC3E}">
        <p14:creationId xmlns:p14="http://schemas.microsoft.com/office/powerpoint/2010/main" val="10981912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Credentials awarded</a:t>
            </a:r>
            <a:endParaRPr lang="en-US" dirty="0"/>
          </a:p>
        </p:txBody>
      </p:sp>
      <p:sp>
        <p:nvSpPr>
          <p:cNvPr id="3" name="Content Placeholder 2"/>
          <p:cNvSpPr>
            <a:spLocks noGrp="1"/>
          </p:cNvSpPr>
          <p:nvPr>
            <p:ph sz="half" idx="1"/>
          </p:nvPr>
        </p:nvSpPr>
        <p:spPr/>
        <p:txBody>
          <a:bodyPr/>
          <a:lstStyle/>
          <a:p>
            <a:pPr marL="0" indent="0">
              <a:buNone/>
            </a:pPr>
            <a:r>
              <a:rPr lang="en-US" sz="1800" dirty="0"/>
              <a:t>National Board of Certification for Medical Interpreters</a:t>
            </a:r>
          </a:p>
          <a:p>
            <a:r>
              <a:rPr lang="en-US" sz="1800" dirty="0"/>
              <a:t>CMI - Certified Medical Interpreter (written and oral exam)</a:t>
            </a:r>
          </a:p>
          <a:p>
            <a:r>
              <a:rPr lang="en-US" sz="1800" dirty="0"/>
              <a:t>QMI - Qualified Medical Interpreter (written exam and </a:t>
            </a:r>
            <a:r>
              <a:rPr lang="en-US" sz="1800" dirty="0" smtClean="0"/>
              <a:t>32 min. oral qualification exams by Internet and telephone)</a:t>
            </a:r>
            <a:endParaRPr lang="en-US" sz="1800" dirty="0"/>
          </a:p>
          <a:p>
            <a:r>
              <a:rPr lang="en-US" sz="1800" dirty="0"/>
              <a:t>SMI - Screened Medical Interpreter (written exam and review of portfolio)</a:t>
            </a:r>
          </a:p>
          <a:p>
            <a:endParaRPr lang="en-US" dirty="0"/>
          </a:p>
        </p:txBody>
      </p:sp>
      <p:sp>
        <p:nvSpPr>
          <p:cNvPr id="4" name="Content Placeholder 3"/>
          <p:cNvSpPr>
            <a:spLocks noGrp="1"/>
          </p:cNvSpPr>
          <p:nvPr>
            <p:ph sz="half" idx="2"/>
          </p:nvPr>
        </p:nvSpPr>
        <p:spPr/>
        <p:txBody>
          <a:bodyPr/>
          <a:lstStyle/>
          <a:p>
            <a:pPr marL="0" indent="0">
              <a:buNone/>
            </a:pPr>
            <a:r>
              <a:rPr lang="en-US" sz="1800" dirty="0"/>
              <a:t>Certification Commission for Healthcare Interpreters</a:t>
            </a:r>
          </a:p>
          <a:p>
            <a:r>
              <a:rPr lang="en-US" sz="1800" dirty="0" smtClean="0"/>
              <a:t>CHI</a:t>
            </a:r>
            <a:r>
              <a:rPr lang="en-US" sz="1800" cap="small" baseline="30000" dirty="0" smtClean="0"/>
              <a:t>TM </a:t>
            </a:r>
            <a:r>
              <a:rPr lang="en-US" sz="1800" dirty="0" smtClean="0"/>
              <a:t> </a:t>
            </a:r>
            <a:r>
              <a:rPr lang="en-US" sz="1800" dirty="0"/>
              <a:t>- Certified Healthcare Interpreter (written and oral exam)</a:t>
            </a:r>
          </a:p>
          <a:p>
            <a:r>
              <a:rPr lang="en-US" sz="1800" dirty="0" err="1" smtClean="0"/>
              <a:t>CoreCHI</a:t>
            </a:r>
            <a:r>
              <a:rPr lang="en-US" sz="1800" cap="small" baseline="30000" dirty="0" err="1" smtClean="0"/>
              <a:t>TM</a:t>
            </a:r>
            <a:r>
              <a:rPr lang="en-US" sz="1800" cap="small" baseline="30000" dirty="0" smtClean="0"/>
              <a:t> </a:t>
            </a:r>
            <a:r>
              <a:rPr lang="en-US" sz="1800" dirty="0" smtClean="0"/>
              <a:t>- </a:t>
            </a:r>
            <a:r>
              <a:rPr lang="en-US" sz="1800" dirty="0"/>
              <a:t>Core Certification Healthcare </a:t>
            </a:r>
            <a:r>
              <a:rPr lang="en-US" sz="1800" dirty="0" smtClean="0"/>
              <a:t>Interpreter </a:t>
            </a:r>
            <a:r>
              <a:rPr lang="en-US" sz="1800" dirty="0"/>
              <a:t>(written exam only)</a:t>
            </a:r>
          </a:p>
          <a:p>
            <a:endParaRPr lang="en-US" sz="1800" dirty="0"/>
          </a:p>
        </p:txBody>
      </p:sp>
      <p:sp>
        <p:nvSpPr>
          <p:cNvPr id="5" name="Date Placeholder 4"/>
          <p:cNvSpPr>
            <a:spLocks noGrp="1"/>
          </p:cNvSpPr>
          <p:nvPr>
            <p:ph type="dt" sz="half" idx="10"/>
          </p:nvPr>
        </p:nvSpPr>
        <p:spPr/>
        <p:txBody>
          <a:bodyPr/>
          <a:lstStyle/>
          <a:p>
            <a:pPr>
              <a:defRPr/>
            </a:pPr>
            <a:r>
              <a:rPr lang="en-US" smtClean="0"/>
              <a:t>2016</a:t>
            </a:r>
            <a:endParaRPr lang="en-US" altLang="en-US" dirty="0"/>
          </a:p>
        </p:txBody>
      </p:sp>
      <p:sp>
        <p:nvSpPr>
          <p:cNvPr id="6" name="Slide Number Placeholder 5"/>
          <p:cNvSpPr>
            <a:spLocks noGrp="1"/>
          </p:cNvSpPr>
          <p:nvPr>
            <p:ph type="sldNum" sz="quarter" idx="12"/>
          </p:nvPr>
        </p:nvSpPr>
        <p:spPr/>
        <p:txBody>
          <a:bodyPr/>
          <a:lstStyle/>
          <a:p>
            <a:pPr>
              <a:defRPr/>
            </a:pPr>
            <a:fld id="{B98B3B91-BAD1-4782-80F2-177824182118}" type="slidenum">
              <a:rPr lang="en-US" altLang="en-US" smtClean="0"/>
              <a:pPr>
                <a:defRPr/>
              </a:pPr>
              <a:t>53</a:t>
            </a:fld>
            <a:endParaRPr lang="en-US" altLang="en-US" dirty="0"/>
          </a:p>
        </p:txBody>
      </p:sp>
      <p:sp>
        <p:nvSpPr>
          <p:cNvPr id="7" name="TextBox 6"/>
          <p:cNvSpPr txBox="1"/>
          <p:nvPr/>
        </p:nvSpPr>
        <p:spPr>
          <a:xfrm>
            <a:off x="1143000" y="5334000"/>
            <a:ext cx="3200400" cy="646331"/>
          </a:xfrm>
          <a:prstGeom prst="rect">
            <a:avLst/>
          </a:prstGeom>
          <a:noFill/>
        </p:spPr>
        <p:txBody>
          <a:bodyPr wrap="square" rtlCol="0">
            <a:spAutoFit/>
          </a:bodyPr>
          <a:lstStyle/>
          <a:p>
            <a:r>
              <a:rPr lang="en-US" dirty="0" smtClean="0"/>
              <a:t>“Part 2” = oral exam in this presentation</a:t>
            </a:r>
            <a:endParaRPr lang="en-US" dirty="0"/>
          </a:p>
        </p:txBody>
      </p:sp>
    </p:spTree>
    <p:extLst>
      <p:ext uri="{BB962C8B-B14F-4D97-AF65-F5344CB8AC3E}">
        <p14:creationId xmlns:p14="http://schemas.microsoft.com/office/powerpoint/2010/main" val="13457375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about Part 2, CCHI</a:t>
            </a:r>
            <a:endParaRPr lang="en-US" dirty="0"/>
          </a:p>
        </p:txBody>
      </p:sp>
      <p:sp>
        <p:nvSpPr>
          <p:cNvPr id="3" name="Text Placeholder 2"/>
          <p:cNvSpPr>
            <a:spLocks noGrp="1"/>
          </p:cNvSpPr>
          <p:nvPr>
            <p:ph type="body" sz="half" idx="1"/>
          </p:nvPr>
        </p:nvSpPr>
        <p:spPr>
          <a:xfrm>
            <a:off x="457200" y="1295400"/>
            <a:ext cx="8382000" cy="4419600"/>
          </a:xfrm>
        </p:spPr>
        <p:txBody>
          <a:bodyPr/>
          <a:lstStyle/>
          <a:p>
            <a:r>
              <a:rPr lang="en-US" dirty="0" smtClean="0"/>
              <a:t>Interpret Consecutively 75</a:t>
            </a:r>
            <a:r>
              <a:rPr lang="en-US" dirty="0"/>
              <a:t>% – 80%</a:t>
            </a:r>
          </a:p>
          <a:p>
            <a:r>
              <a:rPr lang="en-US" dirty="0" smtClean="0"/>
              <a:t>Interpret Simultaneously 10</a:t>
            </a:r>
            <a:r>
              <a:rPr lang="en-US" dirty="0"/>
              <a:t>% – 15%</a:t>
            </a:r>
          </a:p>
          <a:p>
            <a:r>
              <a:rPr lang="en-US" dirty="0"/>
              <a:t>Sight Translate/Translate Healthcare </a:t>
            </a:r>
            <a:r>
              <a:rPr lang="en-US" dirty="0" smtClean="0"/>
              <a:t>Documents 10</a:t>
            </a:r>
            <a:r>
              <a:rPr lang="en-US" dirty="0"/>
              <a:t>% – 15%</a:t>
            </a:r>
          </a:p>
          <a:p>
            <a:pPr lvl="1"/>
            <a:r>
              <a:rPr lang="en-US" dirty="0" smtClean="0"/>
              <a:t>Sight </a:t>
            </a:r>
            <a:r>
              <a:rPr lang="en-US" dirty="0"/>
              <a:t>Translate Healthcare Documents</a:t>
            </a:r>
          </a:p>
          <a:p>
            <a:pPr lvl="1"/>
            <a:r>
              <a:rPr lang="en-US" dirty="0" smtClean="0"/>
              <a:t>Written </a:t>
            </a:r>
            <a:r>
              <a:rPr lang="en-US" dirty="0"/>
              <a:t>Translation of Healthcare Documents </a:t>
            </a:r>
          </a:p>
        </p:txBody>
      </p:sp>
      <p:sp>
        <p:nvSpPr>
          <p:cNvPr id="7" name="Slide Number Placeholder 6"/>
          <p:cNvSpPr>
            <a:spLocks noGrp="1"/>
          </p:cNvSpPr>
          <p:nvPr>
            <p:ph type="sldNum" sz="quarter" idx="12"/>
          </p:nvPr>
        </p:nvSpPr>
        <p:spPr/>
        <p:txBody>
          <a:bodyPr/>
          <a:lstStyle/>
          <a:p>
            <a:pPr>
              <a:defRPr/>
            </a:pPr>
            <a:fld id="{7A0D255B-EDF1-4ECF-8E9E-5639BC5DDA68}" type="slidenum">
              <a:rPr lang="en-US" altLang="en-US" smtClean="0"/>
              <a:pPr>
                <a:defRPr/>
              </a:pPr>
              <a:t>54</a:t>
            </a:fld>
            <a:endParaRPr lang="en-US" altLang="en-US" dirty="0"/>
          </a:p>
        </p:txBody>
      </p:sp>
      <p:sp>
        <p:nvSpPr>
          <p:cNvPr id="8" name="TextBox 7"/>
          <p:cNvSpPr txBox="1"/>
          <p:nvPr/>
        </p:nvSpPr>
        <p:spPr>
          <a:xfrm>
            <a:off x="914400" y="4724400"/>
            <a:ext cx="7010400" cy="923330"/>
          </a:xfrm>
          <a:prstGeom prst="rect">
            <a:avLst/>
          </a:prstGeom>
          <a:noFill/>
        </p:spPr>
        <p:txBody>
          <a:bodyPr wrap="square" rtlCol="0">
            <a:spAutoFit/>
          </a:bodyPr>
          <a:lstStyle/>
          <a:p>
            <a:r>
              <a:rPr lang="en-US" dirty="0"/>
              <a:t>For the section on </a:t>
            </a:r>
            <a:r>
              <a:rPr lang="en-US" dirty="0" smtClean="0"/>
              <a:t>“written translation,” </a:t>
            </a:r>
            <a:r>
              <a:rPr lang="en-US" dirty="0"/>
              <a:t>the test questions are multiple choice.  Your task is to choose the best translation of a short text.  You are not required to actually translate.</a:t>
            </a:r>
          </a:p>
        </p:txBody>
      </p:sp>
      <p:sp>
        <p:nvSpPr>
          <p:cNvPr id="4" name="Date Placeholder 3"/>
          <p:cNvSpPr>
            <a:spLocks noGrp="1"/>
          </p:cNvSpPr>
          <p:nvPr>
            <p:ph type="dt" sz="half" idx="10"/>
          </p:nvPr>
        </p:nvSpPr>
        <p:spPr/>
        <p:txBody>
          <a:bodyPr/>
          <a:lstStyle/>
          <a:p>
            <a:r>
              <a:rPr lang="en-US" smtClean="0"/>
              <a:t>2016</a:t>
            </a:r>
            <a:endParaRPr lang="en-US" alt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2449684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about Part 2, NBCMI</a:t>
            </a:r>
            <a:endParaRPr lang="en-US" dirty="0"/>
          </a:p>
        </p:txBody>
      </p:sp>
      <p:sp>
        <p:nvSpPr>
          <p:cNvPr id="3" name="Text Placeholder 2"/>
          <p:cNvSpPr>
            <a:spLocks noGrp="1"/>
          </p:cNvSpPr>
          <p:nvPr>
            <p:ph type="body" sz="half" idx="1"/>
          </p:nvPr>
        </p:nvSpPr>
        <p:spPr>
          <a:xfrm>
            <a:off x="457200" y="1143000"/>
            <a:ext cx="8153400" cy="5029200"/>
          </a:xfrm>
        </p:spPr>
        <p:txBody>
          <a:bodyPr/>
          <a:lstStyle/>
          <a:p>
            <a:r>
              <a:rPr lang="en-US" dirty="0" smtClean="0"/>
              <a:t>Their </a:t>
            </a:r>
            <a:r>
              <a:rPr lang="en-US" dirty="0"/>
              <a:t>test does </a:t>
            </a:r>
            <a:r>
              <a:rPr lang="en-US" u="sng" dirty="0"/>
              <a:t>not</a:t>
            </a:r>
            <a:r>
              <a:rPr lang="en-US" dirty="0"/>
              <a:t> include simultaneous interpreting. </a:t>
            </a:r>
            <a:r>
              <a:rPr lang="en-US" dirty="0" smtClean="0"/>
              <a:t/>
            </a:r>
            <a:br>
              <a:rPr lang="en-US" dirty="0" smtClean="0"/>
            </a:br>
            <a:r>
              <a:rPr lang="en-US" sz="2000" dirty="0" smtClean="0"/>
              <a:t/>
            </a:r>
            <a:br>
              <a:rPr lang="en-US" sz="2000" dirty="0" smtClean="0"/>
            </a:br>
            <a:r>
              <a:rPr lang="en-US" dirty="0" smtClean="0"/>
              <a:t>“</a:t>
            </a:r>
            <a:r>
              <a:rPr lang="en-US" dirty="0"/>
              <a:t>The oral exam is 45-60 minutes in length. Candidates have 30 minutes to complete 12 mini-scenarios and 10 minutes to complete 2 sight translation passages.” </a:t>
            </a:r>
            <a:r>
              <a:rPr lang="en-US" dirty="0" smtClean="0"/>
              <a:t/>
            </a:r>
            <a:br>
              <a:rPr lang="en-US" dirty="0" smtClean="0"/>
            </a:br>
            <a:r>
              <a:rPr lang="en-US" sz="2000" dirty="0"/>
              <a:t/>
            </a:r>
            <a:br>
              <a:rPr lang="en-US" sz="2000" dirty="0"/>
            </a:br>
            <a:r>
              <a:rPr lang="en-US" dirty="0"/>
              <a:t>For the sight translation on both </a:t>
            </a:r>
            <a:r>
              <a:rPr lang="en-US" dirty="0" smtClean="0"/>
              <a:t>tests </a:t>
            </a:r>
            <a:r>
              <a:rPr lang="en-US" sz="2400" dirty="0" smtClean="0"/>
              <a:t>(CCHI and NBCMI)</a:t>
            </a:r>
            <a:r>
              <a:rPr lang="en-US" dirty="0" smtClean="0"/>
              <a:t>, </a:t>
            </a:r>
            <a:r>
              <a:rPr lang="en-US" dirty="0"/>
              <a:t>you </a:t>
            </a:r>
            <a:r>
              <a:rPr lang="en-US" dirty="0" smtClean="0"/>
              <a:t>record </a:t>
            </a:r>
            <a:r>
              <a:rPr lang="en-US" dirty="0"/>
              <a:t>your rendition of a short text.</a:t>
            </a:r>
          </a:p>
          <a:p>
            <a:endParaRPr lang="en-US" dirty="0" smtClean="0"/>
          </a:p>
          <a:p>
            <a:endParaRPr lang="en-US" dirty="0"/>
          </a:p>
        </p:txBody>
      </p:sp>
      <p:sp>
        <p:nvSpPr>
          <p:cNvPr id="7" name="Slide Number Placeholder 6"/>
          <p:cNvSpPr>
            <a:spLocks noGrp="1"/>
          </p:cNvSpPr>
          <p:nvPr>
            <p:ph type="sldNum" sz="quarter" idx="12"/>
          </p:nvPr>
        </p:nvSpPr>
        <p:spPr/>
        <p:txBody>
          <a:bodyPr/>
          <a:lstStyle/>
          <a:p>
            <a:pPr>
              <a:defRPr/>
            </a:pPr>
            <a:fld id="{7A0D255B-EDF1-4ECF-8E9E-5639BC5DDA68}" type="slidenum">
              <a:rPr lang="en-US" altLang="en-US" smtClean="0"/>
              <a:pPr>
                <a:defRPr/>
              </a:pPr>
              <a:t>55</a:t>
            </a:fld>
            <a:endParaRPr lang="en-US" altLang="en-US" dirty="0"/>
          </a:p>
        </p:txBody>
      </p:sp>
      <p:sp>
        <p:nvSpPr>
          <p:cNvPr id="4" name="Date Placeholder 3"/>
          <p:cNvSpPr>
            <a:spLocks noGrp="1"/>
          </p:cNvSpPr>
          <p:nvPr>
            <p:ph type="dt" sz="half" idx="10"/>
          </p:nvPr>
        </p:nvSpPr>
        <p:spPr/>
        <p:txBody>
          <a:bodyPr/>
          <a:lstStyle/>
          <a:p>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4305447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98587"/>
          </a:xfrm>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Other considerations when you make your choice:</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56</a:t>
            </a:fld>
            <a:endParaRPr lang="en-US" altLang="en-US" dirty="0"/>
          </a:p>
        </p:txBody>
      </p:sp>
      <p:pic>
        <p:nvPicPr>
          <p:cNvPr id="849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5800" y="2590800"/>
            <a:ext cx="3657917" cy="3017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09600" y="1676400"/>
            <a:ext cx="3581400" cy="532453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Available test locations</a:t>
            </a:r>
          </a:p>
          <a:p>
            <a:pPr marL="285750" indent="-285750">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Languages tested</a:t>
            </a:r>
          </a:p>
          <a:p>
            <a:pPr marL="285750" indent="-285750">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Skills tested (e.g. simultaneous)</a:t>
            </a:r>
          </a:p>
          <a:p>
            <a:pPr marL="285750" indent="-285750">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Price: CMI lasts 5 years, CHI 4 years</a:t>
            </a:r>
          </a:p>
          <a:p>
            <a:pPr marL="285750" indent="-285750">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Referrals for freelancers: CMIs have told me they get more work from their listing in the NBCMI database</a:t>
            </a:r>
          </a:p>
          <a:p>
            <a:pPr marL="285750" indent="-285750">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Your target employer: is </a:t>
            </a:r>
            <a:r>
              <a:rPr lang="en-US" sz="2000" dirty="0" smtClean="0">
                <a:latin typeface="Tahoma" panose="020B0604030504040204" pitchFamily="34" charset="0"/>
                <a:ea typeface="Tahoma" panose="020B0604030504040204" pitchFamily="34" charset="0"/>
                <a:cs typeface="Tahoma" panose="020B0604030504040204" pitchFamily="34" charset="0"/>
              </a:rPr>
              <a:t>there </a:t>
            </a:r>
            <a:r>
              <a:rPr lang="en-US" sz="2000" dirty="0" smtClean="0">
                <a:latin typeface="Tahoma" panose="020B0604030504040204" pitchFamily="34" charset="0"/>
                <a:ea typeface="Tahoma" panose="020B0604030504040204" pitchFamily="34" charset="0"/>
                <a:cs typeface="Tahoma" panose="020B0604030504040204" pitchFamily="34" charset="0"/>
              </a:rPr>
              <a:t>a preference for one test over the other</a:t>
            </a:r>
            <a:br>
              <a:rPr lang="en-US" sz="2000" dirty="0" smtClean="0">
                <a:latin typeface="Tahoma" panose="020B0604030504040204" pitchFamily="34" charset="0"/>
                <a:ea typeface="Tahoma" panose="020B0604030504040204" pitchFamily="34" charset="0"/>
                <a:cs typeface="Tahoma" panose="020B0604030504040204" pitchFamily="34" charset="0"/>
              </a:rPr>
            </a:br>
            <a:r>
              <a:rPr lang="en-US" sz="2000" dirty="0" smtClean="0">
                <a:latin typeface="Tahoma" panose="020B0604030504040204" pitchFamily="34" charset="0"/>
                <a:ea typeface="Tahoma" panose="020B0604030504040204" pitchFamily="34" charset="0"/>
                <a:cs typeface="Tahoma" panose="020B0604030504040204" pitchFamily="34" charset="0"/>
              </a:rPr>
              <a:t/>
            </a:r>
            <a:br>
              <a:rPr lang="en-US" sz="2000" dirty="0" smtClean="0">
                <a:latin typeface="Tahoma" panose="020B0604030504040204" pitchFamily="34" charset="0"/>
                <a:ea typeface="Tahoma" panose="020B0604030504040204" pitchFamily="34" charset="0"/>
                <a:cs typeface="Tahoma" panose="020B0604030504040204" pitchFamily="34" charset="0"/>
              </a:rPr>
            </a:b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7" name="Date Placeholder 6"/>
          <p:cNvSpPr>
            <a:spLocks noGrp="1"/>
          </p:cNvSpPr>
          <p:nvPr>
            <p:ph type="dt" sz="half" idx="10"/>
          </p:nvPr>
        </p:nvSpPr>
        <p:spPr/>
        <p:txBody>
          <a:bodyPr/>
          <a:lstStyle/>
          <a:p>
            <a:pPr>
              <a:defRPr/>
            </a:pPr>
            <a:r>
              <a:rPr lang="en-US" smtClean="0"/>
              <a:t>2016</a:t>
            </a:r>
            <a:endParaRPr lang="en-US" altLang="en-US" dirty="0"/>
          </a:p>
        </p:txBody>
      </p:sp>
      <p:sp>
        <p:nvSpPr>
          <p:cNvPr id="9" name="Rectangle 8"/>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8712362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Congratulations!</a:t>
            </a:r>
            <a:endParaRPr lang="en-US" dirty="0"/>
          </a:p>
        </p:txBody>
      </p:sp>
      <p:sp>
        <p:nvSpPr>
          <p:cNvPr id="3" name="Content Placeholder 2"/>
          <p:cNvSpPr>
            <a:spLocks noGrp="1"/>
          </p:cNvSpPr>
          <p:nvPr>
            <p:ph idx="1"/>
          </p:nvPr>
        </p:nvSpPr>
        <p:spPr/>
        <p:txBody>
          <a:bodyPr/>
          <a:lstStyle/>
          <a:p>
            <a:r>
              <a:rPr lang="en-US" dirty="0" smtClean="0"/>
              <a:t>Your certification helps to advance the profession and it earns you recognition for your knowledge and skills.</a:t>
            </a:r>
            <a:br>
              <a:rPr lang="en-US" dirty="0" smtClean="0"/>
            </a:br>
            <a:r>
              <a:rPr lang="en-US" dirty="0" smtClean="0"/>
              <a:t/>
            </a:r>
            <a:br>
              <a:rPr lang="en-US" dirty="0" smtClean="0"/>
            </a:br>
            <a:r>
              <a:rPr lang="en-US" dirty="0" smtClean="0"/>
              <a:t>Thank you for your time.</a:t>
            </a:r>
            <a:endParaRPr lang="en-US" dirty="0"/>
          </a:p>
        </p:txBody>
      </p:sp>
      <p:sp>
        <p:nvSpPr>
          <p:cNvPr id="4" name="Date Placeholder 3"/>
          <p:cNvSpPr>
            <a:spLocks noGrp="1"/>
          </p:cNvSpPr>
          <p:nvPr>
            <p:ph type="dt" sz="half" idx="10"/>
          </p:nvPr>
        </p:nvSpPr>
        <p:spPr/>
        <p:txBody>
          <a:bodyPr/>
          <a:lstStyle/>
          <a:p>
            <a:pPr>
              <a:defRPr/>
            </a:pPr>
            <a:r>
              <a:rPr lang="en-US" smtClean="0"/>
              <a:t>2016</a:t>
            </a:r>
            <a:endParaRPr lang="en-US" altLang="en-US" dirty="0"/>
          </a:p>
        </p:txBody>
      </p:sp>
      <p:sp>
        <p:nvSpPr>
          <p:cNvPr id="5" name="Slide Number Placeholder 4"/>
          <p:cNvSpPr>
            <a:spLocks noGrp="1"/>
          </p:cNvSpPr>
          <p:nvPr>
            <p:ph type="sldNum" sz="quarter" idx="12"/>
          </p:nvPr>
        </p:nvSpPr>
        <p:spPr/>
        <p:txBody>
          <a:bodyPr/>
          <a:lstStyle/>
          <a:p>
            <a:pPr>
              <a:defRPr/>
            </a:pPr>
            <a:fld id="{68180A0B-3034-4627-821C-EC3889438E0E}" type="slidenum">
              <a:rPr lang="en-US" altLang="en-US" smtClean="0"/>
              <a:pPr>
                <a:defRPr/>
              </a:pPr>
              <a:t>57</a:t>
            </a:fld>
            <a:endParaRPr lang="en-US"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6324600"/>
            <a:ext cx="1944687"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1166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Visit </a:t>
            </a:r>
            <a:r>
              <a:rPr lang="en-US" u="sng" dirty="0" smtClean="0">
                <a:latin typeface="Tahoma" panose="020B0604030504040204" pitchFamily="34" charset="0"/>
                <a:ea typeface="Tahoma" panose="020B0604030504040204" pitchFamily="34" charset="0"/>
                <a:cs typeface="Tahoma" panose="020B0604030504040204" pitchFamily="34" charset="0"/>
              </a:rPr>
              <a:t>both</a:t>
            </a:r>
            <a:r>
              <a:rPr lang="en-US" dirty="0" smtClean="0">
                <a:latin typeface="Tahoma" panose="020B0604030504040204" pitchFamily="34" charset="0"/>
                <a:ea typeface="Tahoma" panose="020B0604030504040204" pitchFamily="34" charset="0"/>
                <a:cs typeface="Tahoma" panose="020B0604030504040204" pitchFamily="34" charset="0"/>
              </a:rPr>
              <a:t> websites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Both groups offer materials to help you prepare for testing including handbooks that you can download, webinars (some are past recordings) and newsletters.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2"/>
          </p:nvPr>
        </p:nvSpPr>
        <p:spPr/>
        <p:txBody>
          <a:bodyPr/>
          <a:lstStyle/>
          <a:p>
            <a:pPr>
              <a:defRPr/>
            </a:pPr>
            <a:fld id="{68180A0B-3034-4627-821C-EC3889438E0E}" type="slidenum">
              <a:rPr lang="en-US" altLang="en-US" smtClean="0"/>
              <a:pPr>
                <a:defRPr/>
              </a:pPr>
              <a:t>6</a:t>
            </a:fld>
            <a:endParaRPr lang="en-US" altLang="en-US" dirty="0"/>
          </a:p>
        </p:txBody>
      </p:sp>
      <p:sp>
        <p:nvSpPr>
          <p:cNvPr id="7" name="Date Placeholder 6"/>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extLst>
      <p:ext uri="{BB962C8B-B14F-4D97-AF65-F5344CB8AC3E}">
        <p14:creationId xmlns:p14="http://schemas.microsoft.com/office/powerpoint/2010/main" val="2521272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Slide Number Placeholder 6"/>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7864B99-2CEA-4ABC-BE90-169CED437AF4}" type="slidenum">
              <a:rPr lang="en-US" altLang="en-US" smtClean="0">
                <a:latin typeface="Garamond" pitchFamily="18" charset="0"/>
              </a:rPr>
              <a:pPr eaLnBrk="1" hangingPunct="1"/>
              <a:t>7</a:t>
            </a:fld>
            <a:endParaRPr lang="en-US" altLang="en-US" smtClean="0">
              <a:latin typeface="Garamond" pitchFamily="18" charset="0"/>
            </a:endParaRPr>
          </a:p>
        </p:txBody>
      </p:sp>
      <p:sp>
        <p:nvSpPr>
          <p:cNvPr id="5125" name="Rectangle 2"/>
          <p:cNvSpPr>
            <a:spLocks noGrp="1" noChangeArrowheads="1"/>
          </p:cNvSpPr>
          <p:nvPr>
            <p:ph type="title"/>
          </p:nvPr>
        </p:nvSpPr>
        <p:spPr>
          <a:xfrm>
            <a:off x="2286000" y="277813"/>
            <a:ext cx="6400800" cy="1139825"/>
          </a:xfrm>
        </p:spPr>
        <p:txBody>
          <a:bodyPr/>
          <a:lstStyle/>
          <a:p>
            <a:pPr eaLnBrk="1" hangingPunct="1"/>
            <a:r>
              <a:rPr lang="en-US" sz="3800" i="1" dirty="0" smtClean="0">
                <a:latin typeface="Tahoma" panose="020B0604030504040204" pitchFamily="34" charset="0"/>
                <a:ea typeface="Tahoma" panose="020B0604030504040204" pitchFamily="34" charset="0"/>
                <a:cs typeface="Tahoma" panose="020B0604030504040204" pitchFamily="34" charset="0"/>
              </a:rPr>
              <a:t>Managing an Interpreting Encounter? </a:t>
            </a:r>
            <a:r>
              <a:rPr lang="en-US"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30-35% of </a:t>
            </a:r>
            <a:r>
              <a:rPr lang="en-US" sz="160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CoreCHI</a:t>
            </a:r>
            <a:r>
              <a:rPr lang="en-US"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 / or Part 1 of CCHI</a:t>
            </a:r>
            <a:r>
              <a:rPr lang="en-US" sz="3800" i="1" dirty="0" smtClean="0">
                <a:latin typeface="Tahoma" panose="020B0604030504040204" pitchFamily="34" charset="0"/>
                <a:ea typeface="Tahoma" panose="020B0604030504040204" pitchFamily="34" charset="0"/>
                <a:cs typeface="Tahoma" panose="020B0604030504040204" pitchFamily="34" charset="0"/>
              </a:rPr>
              <a:t/>
            </a:r>
            <a:br>
              <a:rPr lang="en-US" sz="3800" i="1" dirty="0" smtClean="0">
                <a:latin typeface="Tahoma" panose="020B0604030504040204" pitchFamily="34" charset="0"/>
                <a:ea typeface="Tahoma" panose="020B0604030504040204" pitchFamily="34" charset="0"/>
                <a:cs typeface="Tahoma" panose="020B0604030504040204" pitchFamily="34" charset="0"/>
              </a:rPr>
            </a:br>
            <a:r>
              <a:rPr lang="en-US" sz="3800" i="1" dirty="0" smtClean="0">
                <a:latin typeface="Tahoma" panose="020B0604030504040204" pitchFamily="34" charset="0"/>
                <a:ea typeface="Tahoma" panose="020B0604030504040204" pitchFamily="34" charset="0"/>
                <a:cs typeface="Tahoma" panose="020B0604030504040204" pitchFamily="34" charset="0"/>
              </a:rPr>
              <a:t>Is that part of the 				Interpreter Role?</a:t>
            </a:r>
          </a:p>
        </p:txBody>
      </p:sp>
      <p:sp>
        <p:nvSpPr>
          <p:cNvPr id="5126" name="Rectangle 3"/>
          <p:cNvSpPr>
            <a:spLocks noGrp="1" noChangeArrowheads="1"/>
          </p:cNvSpPr>
          <p:nvPr>
            <p:ph type="body" sz="half" idx="1"/>
          </p:nvPr>
        </p:nvSpPr>
        <p:spPr>
          <a:xfrm>
            <a:off x="457200" y="2590800"/>
            <a:ext cx="8001000" cy="3540125"/>
          </a:xfrm>
        </p:spPr>
        <p:txBody>
          <a:bodyPr/>
          <a:lstStyle/>
          <a:p>
            <a:pPr eaLnBrk="1" hangingPunct="1"/>
            <a:r>
              <a:rPr lang="en-US" sz="2600" dirty="0" smtClean="0"/>
              <a:t>Yes.</a:t>
            </a:r>
          </a:p>
          <a:p>
            <a:pPr eaLnBrk="1" hangingPunct="1"/>
            <a:r>
              <a:rPr lang="en-US" sz="2600" dirty="0" smtClean="0"/>
              <a:t>At one time, many non-interpreters believed that the interpreter was like a robot. </a:t>
            </a:r>
            <a:br>
              <a:rPr lang="en-US" sz="2600" dirty="0" smtClean="0"/>
            </a:br>
            <a:r>
              <a:rPr lang="en-US" sz="2600" dirty="0" smtClean="0"/>
              <a:t/>
            </a:r>
            <a:br>
              <a:rPr lang="en-US" sz="2600" dirty="0" smtClean="0"/>
            </a:br>
            <a:r>
              <a:rPr lang="en-US" sz="2600" dirty="0" smtClean="0"/>
              <a:t>Message in.  Message out.</a:t>
            </a:r>
            <a:br>
              <a:rPr lang="en-US" sz="2600" dirty="0" smtClean="0"/>
            </a:br>
            <a:r>
              <a:rPr lang="en-US" sz="2600" dirty="0" smtClean="0"/>
              <a:t/>
            </a:r>
            <a:br>
              <a:rPr lang="en-US" sz="2600" dirty="0" smtClean="0"/>
            </a:br>
            <a:r>
              <a:rPr lang="en-US" sz="2600" dirty="0" smtClean="0"/>
              <a:t>Voila! Communication succeeds across a language barrier!</a:t>
            </a:r>
          </a:p>
        </p:txBody>
      </p:sp>
      <p:pic>
        <p:nvPicPr>
          <p:cNvPr id="5127" name="Picture 4" descr="Robot"/>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838200" y="304800"/>
            <a:ext cx="1387475" cy="1858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10" name="Rectangle 9"/>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
        <p:nvSpPr>
          <p:cNvPr id="4" name="TextBox 3"/>
          <p:cNvSpPr txBox="1"/>
          <p:nvPr/>
        </p:nvSpPr>
        <p:spPr>
          <a:xfrm>
            <a:off x="4738255" y="2743200"/>
            <a:ext cx="3733800" cy="369332"/>
          </a:xfrm>
          <a:prstGeom prst="rect">
            <a:avLst/>
          </a:prstGeom>
          <a:noFill/>
        </p:spPr>
        <p:txBody>
          <a:bodyPr wrap="square" rtlCol="0">
            <a:spAutoFit/>
          </a:bodyPr>
          <a:lstStyle/>
          <a:p>
            <a:r>
              <a:rPr lang="en-US" dirty="0" smtClean="0"/>
              <a:t>Roles: 8% of Part 1 NBCMI</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35FB19E-9EBF-45A0-B3DF-F328A2477C1D}" type="slidenum">
              <a:rPr lang="en-US" altLang="en-US" smtClean="0">
                <a:latin typeface="Garamond" pitchFamily="18" charset="0"/>
              </a:rPr>
              <a:pPr eaLnBrk="1" hangingPunct="1"/>
              <a:t>8</a:t>
            </a:fld>
            <a:endParaRPr lang="en-US" altLang="en-US" smtClean="0">
              <a:latin typeface="Garamond" pitchFamily="18" charset="0"/>
            </a:endParaRPr>
          </a:p>
        </p:txBody>
      </p:sp>
      <p:sp>
        <p:nvSpPr>
          <p:cNvPr id="8197" name="Rectangle 2"/>
          <p:cNvSpPr>
            <a:spLocks noGrp="1" noChangeArrowheads="1"/>
          </p:cNvSpPr>
          <p:nvPr>
            <p:ph type="title"/>
          </p:nvPr>
        </p:nvSpPr>
        <p:spPr>
          <a:xfrm>
            <a:off x="457200" y="277813"/>
            <a:ext cx="8077200" cy="2236787"/>
          </a:xfrm>
        </p:spPr>
        <p:txBody>
          <a:bodyPr/>
          <a:lstStyle/>
          <a:p>
            <a:pPr eaLnBrk="1" hangingPunct="1"/>
            <a:r>
              <a:rPr lang="en-US" dirty="0" smtClean="0">
                <a:latin typeface="Tahoma" panose="020B0604030504040204" pitchFamily="34" charset="0"/>
                <a:ea typeface="Tahoma" panose="020B0604030504040204" pitchFamily="34" charset="0"/>
                <a:cs typeface="Tahoma" panose="020B0604030504040204" pitchFamily="34" charset="0"/>
              </a:rPr>
              <a:t>But providers and patients do not speak consistently in clear, short statements.</a:t>
            </a:r>
          </a:p>
        </p:txBody>
      </p:sp>
      <p:sp>
        <p:nvSpPr>
          <p:cNvPr id="8198" name="Rectangle 3"/>
          <p:cNvSpPr>
            <a:spLocks noGrp="1" noChangeArrowheads="1"/>
          </p:cNvSpPr>
          <p:nvPr>
            <p:ph type="body" idx="1"/>
          </p:nvPr>
        </p:nvSpPr>
        <p:spPr>
          <a:xfrm>
            <a:off x="381000" y="2514600"/>
            <a:ext cx="8229600" cy="3505200"/>
          </a:xfrm>
        </p:spPr>
        <p:txBody>
          <a:bodyPr/>
          <a:lstStyle/>
          <a:p>
            <a:pPr eaLnBrk="1" hangingPunct="1">
              <a:lnSpc>
                <a:spcPct val="90000"/>
              </a:lnSpc>
            </a:pPr>
            <a:r>
              <a:rPr lang="en-US" dirty="0" smtClean="0">
                <a:latin typeface="Tahoma" panose="020B0604030504040204" pitchFamily="34" charset="0"/>
                <a:ea typeface="Tahoma" panose="020B0604030504040204" pitchFamily="34" charset="0"/>
                <a:cs typeface="Tahoma" panose="020B0604030504040204" pitchFamily="34" charset="0"/>
              </a:rPr>
              <a:t>If people spoke clearly all the time, we would probably have no comedy TV.  Aren’t most TV comedies about misunderstandings that happen in everyday life? And all in the same language?</a:t>
            </a:r>
          </a:p>
          <a:p>
            <a:pPr eaLnBrk="1" hangingPunct="1">
              <a:lnSpc>
                <a:spcPct val="90000"/>
              </a:lnSpc>
            </a:pPr>
            <a:r>
              <a:rPr lang="en-US" dirty="0" smtClean="0">
                <a:latin typeface="Tahoma" panose="020B0604030504040204" pitchFamily="34" charset="0"/>
                <a:ea typeface="Tahoma" panose="020B0604030504040204" pitchFamily="34" charset="0"/>
                <a:cs typeface="Tahoma" panose="020B0604030504040204" pitchFamily="34" charset="0"/>
              </a:rPr>
              <a:t>Why did anyone ever imagine that interpreting in healthcare was just message in, message out?</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5"/>
          <p:cNvSpPr>
            <a:spLocks noGrp="1"/>
          </p:cNvSpPr>
          <p:nvPr>
            <p:ph type="sldNum" sz="quarter" idx="12"/>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ACC21B7-8CC9-4944-AF36-94AEFDBD45B6}" type="slidenum">
              <a:rPr lang="en-US" altLang="en-US" smtClean="0">
                <a:latin typeface="Garamond" pitchFamily="18" charset="0"/>
              </a:rPr>
              <a:pPr eaLnBrk="1" hangingPunct="1"/>
              <a:t>9</a:t>
            </a:fld>
            <a:endParaRPr lang="en-US" altLang="en-US" smtClean="0">
              <a:latin typeface="Garamond" pitchFamily="18" charset="0"/>
            </a:endParaRPr>
          </a:p>
        </p:txBody>
      </p:sp>
      <p:sp>
        <p:nvSpPr>
          <p:cNvPr id="9221" name="Rectangle 2"/>
          <p:cNvSpPr>
            <a:spLocks noGrp="1" noChangeArrowheads="1"/>
          </p:cNvSpPr>
          <p:nvPr>
            <p:ph type="title"/>
          </p:nvPr>
        </p:nvSpPr>
        <p:spPr>
          <a:xfrm>
            <a:off x="457200" y="304800"/>
            <a:ext cx="8229600" cy="4419600"/>
          </a:xfrm>
        </p:spPr>
        <p:txBody>
          <a:bodyPr/>
          <a:lstStyle/>
          <a:p>
            <a:pPr eaLnBrk="1" hangingPunct="1"/>
            <a:r>
              <a:rPr lang="en-US" sz="3800" dirty="0" smtClean="0">
                <a:latin typeface="Tahoma" panose="020B0604030504040204" pitchFamily="34" charset="0"/>
                <a:ea typeface="Tahoma" panose="020B0604030504040204" pitchFamily="34" charset="0"/>
                <a:cs typeface="Tahoma" panose="020B0604030504040204" pitchFamily="34" charset="0"/>
              </a:rPr>
              <a:t>Over the past 20 years or so, many concepts that are better than the robot image have been articulated by interpreters themselves.  These have been formalized by academics and by interpreter organizations.</a:t>
            </a:r>
          </a:p>
        </p:txBody>
      </p:sp>
      <p:sp>
        <p:nvSpPr>
          <p:cNvPr id="9222" name="Rectangle 3"/>
          <p:cNvSpPr>
            <a:spLocks noGrp="1" noChangeArrowheads="1"/>
          </p:cNvSpPr>
          <p:nvPr>
            <p:ph type="body" idx="1"/>
          </p:nvPr>
        </p:nvSpPr>
        <p:spPr>
          <a:xfrm>
            <a:off x="533400" y="4114800"/>
            <a:ext cx="8153400" cy="1482725"/>
          </a:xfrm>
        </p:spPr>
        <p:txBody>
          <a:bodyPr/>
          <a:lstStyle/>
          <a:p>
            <a:pPr eaLnBrk="1" hangingPunct="1">
              <a:lnSpc>
                <a:spcPct val="90000"/>
              </a:lnSpc>
            </a:pPr>
            <a:r>
              <a:rPr lang="en-US" dirty="0" smtClean="0">
                <a:latin typeface="Tahoma" panose="020B0604030504040204" pitchFamily="34" charset="0"/>
                <a:ea typeface="Tahoma" panose="020B0604030504040204" pitchFamily="34" charset="0"/>
                <a:cs typeface="Tahoma" panose="020B0604030504040204" pitchFamily="34" charset="0"/>
              </a:rPr>
              <a:t>Incremental model of intervention was first developed by Cynthia </a:t>
            </a:r>
            <a:r>
              <a:rPr lang="en-US" dirty="0" err="1" smtClean="0">
                <a:latin typeface="Tahoma" panose="020B0604030504040204" pitchFamily="34" charset="0"/>
                <a:ea typeface="Tahoma" panose="020B0604030504040204" pitchFamily="34" charset="0"/>
                <a:cs typeface="Tahoma" panose="020B0604030504040204" pitchFamily="34" charset="0"/>
              </a:rPr>
              <a:t>Roat</a:t>
            </a:r>
            <a:r>
              <a:rPr lang="en-US" dirty="0" smtClean="0">
                <a:latin typeface="Tahoma" panose="020B0604030504040204" pitchFamily="34" charset="0"/>
                <a:ea typeface="Tahoma" panose="020B0604030504040204" pitchFamily="34" charset="0"/>
                <a:cs typeface="Tahoma" panose="020B0604030504040204" pitchFamily="34" charset="0"/>
              </a:rPr>
              <a:t>.</a:t>
            </a:r>
          </a:p>
          <a:p>
            <a:pPr eaLnBrk="1" hangingPunct="1">
              <a:lnSpc>
                <a:spcPct val="90000"/>
              </a:lnSpc>
            </a:pPr>
            <a:r>
              <a:rPr lang="en-US" dirty="0" smtClean="0">
                <a:latin typeface="Tahoma" panose="020B0604030504040204" pitchFamily="34" charset="0"/>
                <a:ea typeface="Tahoma" panose="020B0604030504040204" pitchFamily="34" charset="0"/>
                <a:cs typeface="Tahoma" panose="020B0604030504040204" pitchFamily="34" charset="0"/>
              </a:rPr>
              <a:t>Interpreter roles</a:t>
            </a:r>
          </a:p>
        </p:txBody>
      </p:sp>
      <p:sp>
        <p:nvSpPr>
          <p:cNvPr id="2" name="Date Placeholder 1"/>
          <p:cNvSpPr>
            <a:spLocks noGrp="1"/>
          </p:cNvSpPr>
          <p:nvPr>
            <p:ph type="dt" sz="half" idx="10"/>
          </p:nvPr>
        </p:nvSpPr>
        <p:spPr/>
        <p:txBody>
          <a:bodyPr/>
          <a:lstStyle/>
          <a:p>
            <a:pPr>
              <a:defRPr/>
            </a:pPr>
            <a:r>
              <a:rPr lang="en-US" smtClean="0"/>
              <a:t>2016</a:t>
            </a:r>
            <a:endParaRPr lang="en-US" altLang="en-US" dirty="0"/>
          </a:p>
        </p:txBody>
      </p:sp>
      <p:sp>
        <p:nvSpPr>
          <p:cNvPr id="8" name="Rectangle 7"/>
          <p:cNvSpPr/>
          <p:nvPr/>
        </p:nvSpPr>
        <p:spPr>
          <a:xfrm>
            <a:off x="2438400" y="6244104"/>
            <a:ext cx="4572000" cy="400110"/>
          </a:xfrm>
          <a:prstGeom prst="rect">
            <a:avLst/>
          </a:prstGeom>
        </p:spPr>
        <p:txBody>
          <a:bodyPr>
            <a:spAutoFit/>
          </a:bodyPr>
          <a:lstStyle/>
          <a:p>
            <a:pPr algn="ctr"/>
            <a:r>
              <a:rPr lang="en-US" sz="1000" dirty="0"/>
              <a:t>Beverly Treumann for </a:t>
            </a:r>
            <a:r>
              <a:rPr lang="en-US" sz="1000" dirty="0" smtClean="0"/>
              <a:t/>
            </a:r>
            <a:br>
              <a:rPr lang="en-US" sz="1000" dirty="0" smtClean="0"/>
            </a:br>
            <a:r>
              <a:rPr lang="en-US" sz="1000" dirty="0" smtClean="0"/>
              <a:t>Health </a:t>
            </a:r>
            <a:r>
              <a:rPr lang="en-US" sz="1000" dirty="0"/>
              <a:t>Care Interpreter Network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fontScheme name="Edge">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3407</TotalTime>
  <Words>3350</Words>
  <Application>Microsoft Office PowerPoint</Application>
  <PresentationFormat>On-screen Show (4:3)</PresentationFormat>
  <Paragraphs>534</Paragraphs>
  <Slides>57</Slides>
  <Notes>33</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Edge</vt:lpstr>
      <vt:lpstr>For Healthcare  Interpreters: Short Review of Ethics, Standards, Roles,  Legislation and Regulations, and Terminology Tips </vt:lpstr>
      <vt:lpstr>Learning Objectives: </vt:lpstr>
      <vt:lpstr>Credit where credit is due:  </vt:lpstr>
      <vt:lpstr>PowerPoint Presentation</vt:lpstr>
      <vt:lpstr>About the two tests: Both groups did surveys and based their test content on their respective  interpreter responses. The text below originated primarily from a comparison chart created by Elsa Boyer.</vt:lpstr>
      <vt:lpstr>Visit both websites</vt:lpstr>
      <vt:lpstr>Managing an Interpreting Encounter? 30-35% of CoreCHI / or Part 1 of CCHI Is that part of the     Interpreter Role?</vt:lpstr>
      <vt:lpstr>But providers and patients do not speak consistently in clear, short statements.</vt:lpstr>
      <vt:lpstr>Over the past 20 years or so, many concepts that are better than the robot image have been articulated by interpreters themselves.  These have been formalized by academics and by interpreter organizations.</vt:lpstr>
      <vt:lpstr>PowerPoint Presentation</vt:lpstr>
      <vt:lpstr>Roles Presented at a 2003 CHIA conference:  “The Healthcare Interpreting Ladder”</vt:lpstr>
      <vt:lpstr>Patient Advocacy</vt:lpstr>
      <vt:lpstr>To move between roles, we may intervene (interrupt) </vt:lpstr>
      <vt:lpstr>When to intervene: Common problems in message converting </vt:lpstr>
      <vt:lpstr>When to intervene: Common problems in message clarifying</vt:lpstr>
      <vt:lpstr>Intervene to cultural clarify</vt:lpstr>
      <vt:lpstr>Ways to intervene:</vt:lpstr>
      <vt:lpstr>Goal is Get in. Get out! </vt:lpstr>
      <vt:lpstr>Transparency Means Clarity Chapter 4, Transparency Means Clarity, of Healthcare Interpreting in Small Bites, by Cynthia Roat </vt:lpstr>
      <vt:lpstr>Transparency means boundaries in NCIHC doc.</vt:lpstr>
      <vt:lpstr>Definition of transparency from National Council on Interpreting in Health Care. </vt:lpstr>
      <vt:lpstr>As healthcare interpreters began to make new rules, it became necessary to explain our rules to others.</vt:lpstr>
      <vt:lpstr>NCIHC Code of Ethics</vt:lpstr>
      <vt:lpstr>NCIHC Code of Ethics, continued</vt:lpstr>
      <vt:lpstr>NCIHC Code of Ethics, continued</vt:lpstr>
      <vt:lpstr>National Code of Ethics for Interpreters in Health Care</vt:lpstr>
      <vt:lpstr>For more about Ethics, take</vt:lpstr>
      <vt:lpstr>What is a “Standards of Practice”</vt:lpstr>
      <vt:lpstr>NCIHC Standards of Practice</vt:lpstr>
      <vt:lpstr>NCIHC Standards provide guidelines on the following nine ethics:</vt:lpstr>
      <vt:lpstr>Medical Interpreting Standards of Practice, IMIA</vt:lpstr>
      <vt:lpstr>CHIA’s publication spelled out protocols in this way:</vt:lpstr>
      <vt:lpstr>PowerPoint Presentation</vt:lpstr>
      <vt:lpstr>Positioning choices: triangle</vt:lpstr>
      <vt:lpstr>PowerPoint Presentation</vt:lpstr>
      <vt:lpstr>Positioning choices: Interpreter next to patient</vt:lpstr>
      <vt:lpstr>Determine the Interpreting Mode,  Modes, or Ways, of Interpreting—the actual skills are tested in Part 2 of both exams—but for the written exam review what mode is best for what setting.</vt:lpstr>
      <vt:lpstr>Don’t worry.  </vt:lpstr>
      <vt:lpstr>Improve your medical terminology Anatomy vs. Physiology from dictionary.com </vt:lpstr>
      <vt:lpstr>Look up the function of organs. (Eng. To Eng.) Example:</vt:lpstr>
      <vt:lpstr>More? Understanding Medical Words: A Tutorial from the National Library of Medicine</vt:lpstr>
      <vt:lpstr>More? Coursera course</vt:lpstr>
      <vt:lpstr>Legislation and Regulations</vt:lpstr>
      <vt:lpstr>What are Civil Rights?</vt:lpstr>
      <vt:lpstr>Title VI of the Civil Rights Act of</vt:lpstr>
      <vt:lpstr>Culturally and Linguistically Appropriate Standards (CLAS)</vt:lpstr>
      <vt:lpstr>PowerPoint Presentation</vt:lpstr>
      <vt:lpstr>PowerPoint Presentation</vt:lpstr>
      <vt:lpstr>HIPAA </vt:lpstr>
      <vt:lpstr>Want to know more re HIPAA?</vt:lpstr>
      <vt:lpstr>Joint Commission</vt:lpstr>
      <vt:lpstr>New standards</vt:lpstr>
      <vt:lpstr>Credentials awarded</vt:lpstr>
      <vt:lpstr>A note about Part 2, CCHI</vt:lpstr>
      <vt:lpstr>A note about Part 2, NBCMI</vt:lpstr>
      <vt:lpstr>Other considerations when you make your choice:</vt:lpstr>
      <vt:lpstr>Congratulations!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an Interpreting Encounter</dc:title>
  <dc:creator>Beverly Treumann</dc:creator>
  <cp:lastModifiedBy>Beverly Treumann</cp:lastModifiedBy>
  <cp:revision>229</cp:revision>
  <cp:lastPrinted>2016-04-21T17:07:29Z</cp:lastPrinted>
  <dcterms:created xsi:type="dcterms:W3CDTF">2010-09-15T19:35:12Z</dcterms:created>
  <dcterms:modified xsi:type="dcterms:W3CDTF">2016-04-21T21:56:32Z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